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44" r:id="rId2"/>
    <p:sldId id="256" r:id="rId3"/>
    <p:sldId id="339" r:id="rId4"/>
    <p:sldId id="340" r:id="rId5"/>
    <p:sldId id="342" r:id="rId6"/>
  </p:sldIdLst>
  <p:sldSz cx="9144000" cy="6858000" type="screen4x3"/>
  <p:notesSz cx="6858000" cy="9144000"/>
  <p:defaultTextStyle>
    <a:defPPr>
      <a:defRPr lang="es-AR"/>
    </a:defPPr>
    <a:lvl1pPr algn="l" rtl="0" fontAlgn="base">
      <a:spcBef>
        <a:spcPct val="0"/>
      </a:spcBef>
      <a:spcAft>
        <a:spcPct val="0"/>
      </a:spcAft>
      <a:defRPr b="1" u="sng" kern="1200">
        <a:solidFill>
          <a:schemeClr val="tx1"/>
        </a:solidFill>
        <a:latin typeface="Arial" charset="0"/>
        <a:ea typeface="+mn-ea"/>
        <a:cs typeface="Arial" charset="0"/>
      </a:defRPr>
    </a:lvl1pPr>
    <a:lvl2pPr marL="457200" algn="l" rtl="0" fontAlgn="base">
      <a:spcBef>
        <a:spcPct val="0"/>
      </a:spcBef>
      <a:spcAft>
        <a:spcPct val="0"/>
      </a:spcAft>
      <a:defRPr b="1" u="sng" kern="1200">
        <a:solidFill>
          <a:schemeClr val="tx1"/>
        </a:solidFill>
        <a:latin typeface="Arial" charset="0"/>
        <a:ea typeface="+mn-ea"/>
        <a:cs typeface="Arial" charset="0"/>
      </a:defRPr>
    </a:lvl2pPr>
    <a:lvl3pPr marL="914400" algn="l" rtl="0" fontAlgn="base">
      <a:spcBef>
        <a:spcPct val="0"/>
      </a:spcBef>
      <a:spcAft>
        <a:spcPct val="0"/>
      </a:spcAft>
      <a:defRPr b="1" u="sng" kern="1200">
        <a:solidFill>
          <a:schemeClr val="tx1"/>
        </a:solidFill>
        <a:latin typeface="Arial" charset="0"/>
        <a:ea typeface="+mn-ea"/>
        <a:cs typeface="Arial" charset="0"/>
      </a:defRPr>
    </a:lvl3pPr>
    <a:lvl4pPr marL="1371600" algn="l" rtl="0" fontAlgn="base">
      <a:spcBef>
        <a:spcPct val="0"/>
      </a:spcBef>
      <a:spcAft>
        <a:spcPct val="0"/>
      </a:spcAft>
      <a:defRPr b="1" u="sng" kern="1200">
        <a:solidFill>
          <a:schemeClr val="tx1"/>
        </a:solidFill>
        <a:latin typeface="Arial" charset="0"/>
        <a:ea typeface="+mn-ea"/>
        <a:cs typeface="Arial" charset="0"/>
      </a:defRPr>
    </a:lvl4pPr>
    <a:lvl5pPr marL="1828800" algn="l" rtl="0" fontAlgn="base">
      <a:spcBef>
        <a:spcPct val="0"/>
      </a:spcBef>
      <a:spcAft>
        <a:spcPct val="0"/>
      </a:spcAft>
      <a:defRPr b="1" u="sng" kern="1200">
        <a:solidFill>
          <a:schemeClr val="tx1"/>
        </a:solidFill>
        <a:latin typeface="Arial" charset="0"/>
        <a:ea typeface="+mn-ea"/>
        <a:cs typeface="Arial" charset="0"/>
      </a:defRPr>
    </a:lvl5pPr>
    <a:lvl6pPr marL="2286000" algn="l" defTabSz="914400" rtl="0" eaLnBrk="1" latinLnBrk="0" hangingPunct="1">
      <a:defRPr b="1" u="sng" kern="1200">
        <a:solidFill>
          <a:schemeClr val="tx1"/>
        </a:solidFill>
        <a:latin typeface="Arial" charset="0"/>
        <a:ea typeface="+mn-ea"/>
        <a:cs typeface="Arial" charset="0"/>
      </a:defRPr>
    </a:lvl6pPr>
    <a:lvl7pPr marL="2743200" algn="l" defTabSz="914400" rtl="0" eaLnBrk="1" latinLnBrk="0" hangingPunct="1">
      <a:defRPr b="1" u="sng" kern="1200">
        <a:solidFill>
          <a:schemeClr val="tx1"/>
        </a:solidFill>
        <a:latin typeface="Arial" charset="0"/>
        <a:ea typeface="+mn-ea"/>
        <a:cs typeface="Arial" charset="0"/>
      </a:defRPr>
    </a:lvl7pPr>
    <a:lvl8pPr marL="3200400" algn="l" defTabSz="914400" rtl="0" eaLnBrk="1" latinLnBrk="0" hangingPunct="1">
      <a:defRPr b="1" u="sng" kern="1200">
        <a:solidFill>
          <a:schemeClr val="tx1"/>
        </a:solidFill>
        <a:latin typeface="Arial" charset="0"/>
        <a:ea typeface="+mn-ea"/>
        <a:cs typeface="Arial" charset="0"/>
      </a:defRPr>
    </a:lvl8pPr>
    <a:lvl9pPr marL="3657600" algn="l" defTabSz="914400" rtl="0" eaLnBrk="1" latinLnBrk="0" hangingPunct="1">
      <a:defRPr b="1" u="sng"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6318"/>
    <a:srgbClr val="CC9900"/>
    <a:srgbClr val="52CE58"/>
    <a:srgbClr val="DF8521"/>
    <a:srgbClr val="217F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611" autoAdjust="0"/>
    <p:restoredTop sz="94718" autoAdjust="0"/>
  </p:normalViewPr>
  <p:slideViewPr>
    <p:cSldViewPr showGuides="1">
      <p:cViewPr>
        <p:scale>
          <a:sx n="75" d="100"/>
          <a:sy n="75" d="100"/>
        </p:scale>
        <p:origin x="-312" y="-72"/>
      </p:cViewPr>
      <p:guideLst>
        <p:guide orient="horz" pos="618"/>
        <p:guide orient="horz" pos="2523"/>
        <p:guide orient="horz" pos="1117"/>
        <p:guide pos="612"/>
        <p:guide pos="1519"/>
        <p:guide pos="3198"/>
      </p:guideLst>
    </p:cSldViewPr>
  </p:slideViewPr>
  <p:outlineViewPr>
    <p:cViewPr>
      <p:scale>
        <a:sx n="33" d="100"/>
        <a:sy n="33" d="100"/>
      </p:scale>
      <p:origin x="0" y="78"/>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1" d="100"/>
          <a:sy n="61" d="100"/>
        </p:scale>
        <p:origin x="-264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u="none">
                <a:latin typeface="+mn-lt"/>
                <a:cs typeface="+mn-cs"/>
              </a:defRPr>
            </a:lvl1pPr>
          </a:lstStyle>
          <a:p>
            <a:pPr>
              <a:defRPr/>
            </a:pPr>
            <a:endParaRPr lang="es-AR"/>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u="none">
                <a:latin typeface="+mn-lt"/>
                <a:cs typeface="+mn-cs"/>
              </a:defRPr>
            </a:lvl1pPr>
          </a:lstStyle>
          <a:p>
            <a:pPr>
              <a:defRPr/>
            </a:pPr>
            <a:fld id="{F5DCDA67-29F2-4999-A23B-2244A11A2D8D}" type="datetimeFigureOut">
              <a:rPr lang="es-AR"/>
              <a:pPr>
                <a:defRPr/>
              </a:pPr>
              <a:t>12/08/2010</a:t>
            </a:fld>
            <a:endParaRPr lang="es-AR"/>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u="none">
                <a:latin typeface="+mn-lt"/>
                <a:cs typeface="+mn-cs"/>
              </a:defRPr>
            </a:lvl1pPr>
          </a:lstStyle>
          <a:p>
            <a:pPr>
              <a:defRPr/>
            </a:pPr>
            <a:endParaRPr lang="es-AR"/>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u="none">
                <a:latin typeface="+mn-lt"/>
                <a:cs typeface="+mn-cs"/>
              </a:defRPr>
            </a:lvl1pPr>
          </a:lstStyle>
          <a:p>
            <a:pPr>
              <a:defRPr/>
            </a:pPr>
            <a:fld id="{BA69175B-11DC-474B-A8C6-E1D941DC6726}" type="slidenum">
              <a:rPr lang="es-AR"/>
              <a:pPr>
                <a:defRPr/>
              </a:pPr>
              <a:t>‹Nº›</a:t>
            </a:fld>
            <a:endParaRPr lang="es-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u="none">
                <a:latin typeface="+mn-lt"/>
                <a:cs typeface="+mn-cs"/>
              </a:defRPr>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u="none">
                <a:latin typeface="+mn-lt"/>
                <a:cs typeface="+mn-cs"/>
              </a:defRPr>
            </a:lvl1pPr>
          </a:lstStyle>
          <a:p>
            <a:pPr>
              <a:defRPr/>
            </a:pPr>
            <a:fld id="{DC9F4A3F-97E3-4621-B5FB-3932382C3E05}" type="datetimeFigureOut">
              <a:rPr lang="es-AR"/>
              <a:pPr>
                <a:defRPr/>
              </a:pPr>
              <a:t>12/08/2010</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u="none">
                <a:latin typeface="+mn-lt"/>
                <a:cs typeface="+mn-cs"/>
              </a:defRPr>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u="none">
                <a:latin typeface="+mn-lt"/>
                <a:cs typeface="+mn-cs"/>
              </a:defRPr>
            </a:lvl1pPr>
          </a:lstStyle>
          <a:p>
            <a:pPr>
              <a:defRPr/>
            </a:pPr>
            <a:fld id="{9951A615-0B10-4FCE-8CA3-9B85E5A07F30}" type="slidenum">
              <a:rPr lang="es-AR"/>
              <a:pPr>
                <a:defRPr/>
              </a:pPr>
              <a:t>‹Nº›</a:t>
            </a:fld>
            <a:endParaRPr lang="es-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TextEdit="1"/>
          </p:cNvSpPr>
          <p:nvPr>
            <p:ph type="sldImg"/>
          </p:nvPr>
        </p:nvSpPr>
        <p:spPr bwMode="auto">
          <a:noFill/>
          <a:ln>
            <a:solidFill>
              <a:srgbClr val="000000"/>
            </a:solidFill>
            <a:miter lim="800000"/>
            <a:headEnd/>
            <a:tailEnd/>
          </a:ln>
        </p:spPr>
      </p:sp>
      <p:sp>
        <p:nvSpPr>
          <p:cNvPr id="2048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lvl1pPr>
              <a:defRPr/>
            </a:lvl1pPr>
          </a:lstStyle>
          <a:p>
            <a:pPr>
              <a:defRPr/>
            </a:pPr>
            <a:fld id="{792E4988-A1DA-4066-920C-E37D429EB004}" type="datetimeFigureOut">
              <a:rPr lang="es-AR"/>
              <a:pPr>
                <a:defRPr/>
              </a:pPr>
              <a:t>12/08/2010</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1E978A97-CFA7-44B5-88F3-6666DAECC1DD}" type="slidenum">
              <a:rPr lang="es-AR"/>
              <a:pPr>
                <a:defRPr/>
              </a:pPr>
              <a:t>‹Nº›</a:t>
            </a:fld>
            <a:endParaRPr lang="es-A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fld id="{FD98AF08-878B-450E-9363-57ACE45A9425}" type="datetimeFigureOut">
              <a:rPr lang="es-AR"/>
              <a:pPr>
                <a:defRPr/>
              </a:pPr>
              <a:t>12/08/2010</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FFA82CE1-3A1E-4BF6-971A-D59016E24CEF}" type="slidenum">
              <a:rPr lang="es-AR"/>
              <a:pPr>
                <a:defRPr/>
              </a:pPr>
              <a:t>‹Nº›</a:t>
            </a:fld>
            <a:endParaRPr lang="es-A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fld id="{46EB4128-729B-4CC2-B86E-02939E286B9B}" type="datetimeFigureOut">
              <a:rPr lang="es-AR"/>
              <a:pPr>
                <a:defRPr/>
              </a:pPr>
              <a:t>12/08/2010</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4606676F-EBE8-4084-90AF-84D92C638224}" type="slidenum">
              <a:rPr lang="es-AR"/>
              <a:pPr>
                <a:defRPr/>
              </a:pPr>
              <a:t>‹Nº›</a:t>
            </a:fld>
            <a:endParaRPr lang="es-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fld id="{E7ECE6DC-7354-444B-A09E-D94A1EB8A23E}" type="datetimeFigureOut">
              <a:rPr lang="es-AR"/>
              <a:pPr>
                <a:defRPr/>
              </a:pPr>
              <a:t>12/08/2010</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B296E790-4407-4305-ACFB-5EB98C5CD61F}" type="slidenum">
              <a:rPr lang="es-AR"/>
              <a:pPr>
                <a:defRPr/>
              </a:pPr>
              <a:t>‹Nº›</a:t>
            </a:fld>
            <a:endParaRPr lang="es-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5C8C3601-3EE9-4D3B-A9AC-8BA43C22CCAD}" type="datetimeFigureOut">
              <a:rPr lang="es-AR"/>
              <a:pPr>
                <a:defRPr/>
              </a:pPr>
              <a:t>12/08/2010</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AF7B12A1-FD82-458C-8A7E-ECE7D0967EF4}" type="slidenum">
              <a:rPr lang="es-AR"/>
              <a:pPr>
                <a:defRPr/>
              </a:pPr>
              <a:t>‹Nº›</a:t>
            </a:fld>
            <a:endParaRPr lang="es-A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3 Marcador de fecha"/>
          <p:cNvSpPr>
            <a:spLocks noGrp="1"/>
          </p:cNvSpPr>
          <p:nvPr>
            <p:ph type="dt" sz="half" idx="10"/>
          </p:nvPr>
        </p:nvSpPr>
        <p:spPr/>
        <p:txBody>
          <a:bodyPr/>
          <a:lstStyle>
            <a:lvl1pPr>
              <a:defRPr/>
            </a:lvl1pPr>
          </a:lstStyle>
          <a:p>
            <a:pPr>
              <a:defRPr/>
            </a:pPr>
            <a:fld id="{9CAD85CC-A21D-4EC1-8A83-DFBA6634D107}" type="datetimeFigureOut">
              <a:rPr lang="es-AR"/>
              <a:pPr>
                <a:defRPr/>
              </a:pPr>
              <a:t>12/08/2010</a:t>
            </a:fld>
            <a:endParaRPr lang="es-AR"/>
          </a:p>
        </p:txBody>
      </p:sp>
      <p:sp>
        <p:nvSpPr>
          <p:cNvPr id="6" name="4 Marcador de pie de página"/>
          <p:cNvSpPr>
            <a:spLocks noGrp="1"/>
          </p:cNvSpPr>
          <p:nvPr>
            <p:ph type="ftr" sz="quarter" idx="11"/>
          </p:nvPr>
        </p:nvSpPr>
        <p:spPr/>
        <p:txBody>
          <a:bodyPr/>
          <a:lstStyle>
            <a:lvl1pPr>
              <a:defRPr/>
            </a:lvl1pPr>
          </a:lstStyle>
          <a:p>
            <a:pPr>
              <a:defRPr/>
            </a:pPr>
            <a:endParaRPr lang="es-AR"/>
          </a:p>
        </p:txBody>
      </p:sp>
      <p:sp>
        <p:nvSpPr>
          <p:cNvPr id="7" name="5 Marcador de número de diapositiva"/>
          <p:cNvSpPr>
            <a:spLocks noGrp="1"/>
          </p:cNvSpPr>
          <p:nvPr>
            <p:ph type="sldNum" sz="quarter" idx="12"/>
          </p:nvPr>
        </p:nvSpPr>
        <p:spPr/>
        <p:txBody>
          <a:bodyPr/>
          <a:lstStyle>
            <a:lvl1pPr>
              <a:defRPr/>
            </a:lvl1pPr>
          </a:lstStyle>
          <a:p>
            <a:pPr>
              <a:defRPr/>
            </a:pPr>
            <a:fld id="{A7379BF3-ECFF-4897-833C-8BF649CD8D77}" type="slidenum">
              <a:rPr lang="es-AR"/>
              <a:pPr>
                <a:defRPr/>
              </a:pPr>
              <a:t>‹Nº›</a:t>
            </a:fld>
            <a:endParaRPr lang="es-A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3 Marcador de fecha"/>
          <p:cNvSpPr>
            <a:spLocks noGrp="1"/>
          </p:cNvSpPr>
          <p:nvPr>
            <p:ph type="dt" sz="half" idx="10"/>
          </p:nvPr>
        </p:nvSpPr>
        <p:spPr/>
        <p:txBody>
          <a:bodyPr/>
          <a:lstStyle>
            <a:lvl1pPr>
              <a:defRPr/>
            </a:lvl1pPr>
          </a:lstStyle>
          <a:p>
            <a:pPr>
              <a:defRPr/>
            </a:pPr>
            <a:fld id="{3CAE6004-91F3-47CF-9C8F-EF9ABE5F83FE}" type="datetimeFigureOut">
              <a:rPr lang="es-AR"/>
              <a:pPr>
                <a:defRPr/>
              </a:pPr>
              <a:t>12/08/2010</a:t>
            </a:fld>
            <a:endParaRPr lang="es-AR"/>
          </a:p>
        </p:txBody>
      </p:sp>
      <p:sp>
        <p:nvSpPr>
          <p:cNvPr id="8" name="4 Marcador de pie de página"/>
          <p:cNvSpPr>
            <a:spLocks noGrp="1"/>
          </p:cNvSpPr>
          <p:nvPr>
            <p:ph type="ftr" sz="quarter" idx="11"/>
          </p:nvPr>
        </p:nvSpPr>
        <p:spPr/>
        <p:txBody>
          <a:bodyPr/>
          <a:lstStyle>
            <a:lvl1pPr>
              <a:defRPr/>
            </a:lvl1pPr>
          </a:lstStyle>
          <a:p>
            <a:pPr>
              <a:defRPr/>
            </a:pPr>
            <a:endParaRPr lang="es-AR"/>
          </a:p>
        </p:txBody>
      </p:sp>
      <p:sp>
        <p:nvSpPr>
          <p:cNvPr id="9" name="5 Marcador de número de diapositiva"/>
          <p:cNvSpPr>
            <a:spLocks noGrp="1"/>
          </p:cNvSpPr>
          <p:nvPr>
            <p:ph type="sldNum" sz="quarter" idx="12"/>
          </p:nvPr>
        </p:nvSpPr>
        <p:spPr/>
        <p:txBody>
          <a:bodyPr/>
          <a:lstStyle>
            <a:lvl1pPr>
              <a:defRPr/>
            </a:lvl1pPr>
          </a:lstStyle>
          <a:p>
            <a:pPr>
              <a:defRPr/>
            </a:pPr>
            <a:fld id="{AA0F8630-5D76-417B-998D-93D989B74EF4}" type="slidenum">
              <a:rPr lang="es-AR"/>
              <a:pPr>
                <a:defRPr/>
              </a:pPr>
              <a:t>‹Nº›</a:t>
            </a:fld>
            <a:endParaRPr lang="es-A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3 Marcador de fecha"/>
          <p:cNvSpPr>
            <a:spLocks noGrp="1"/>
          </p:cNvSpPr>
          <p:nvPr>
            <p:ph type="dt" sz="half" idx="10"/>
          </p:nvPr>
        </p:nvSpPr>
        <p:spPr/>
        <p:txBody>
          <a:bodyPr/>
          <a:lstStyle>
            <a:lvl1pPr>
              <a:defRPr/>
            </a:lvl1pPr>
          </a:lstStyle>
          <a:p>
            <a:pPr>
              <a:defRPr/>
            </a:pPr>
            <a:fld id="{C71064F9-6BE1-4C70-9CC7-CEAE82AD329D}" type="datetimeFigureOut">
              <a:rPr lang="es-AR"/>
              <a:pPr>
                <a:defRPr/>
              </a:pPr>
              <a:t>12/08/2010</a:t>
            </a:fld>
            <a:endParaRPr lang="es-AR"/>
          </a:p>
        </p:txBody>
      </p:sp>
      <p:sp>
        <p:nvSpPr>
          <p:cNvPr id="4" name="4 Marcador de pie de página"/>
          <p:cNvSpPr>
            <a:spLocks noGrp="1"/>
          </p:cNvSpPr>
          <p:nvPr>
            <p:ph type="ftr" sz="quarter" idx="11"/>
          </p:nvPr>
        </p:nvSpPr>
        <p:spPr/>
        <p:txBody>
          <a:bodyPr/>
          <a:lstStyle>
            <a:lvl1pPr>
              <a:defRPr/>
            </a:lvl1pPr>
          </a:lstStyle>
          <a:p>
            <a:pPr>
              <a:defRPr/>
            </a:pPr>
            <a:endParaRPr lang="es-AR"/>
          </a:p>
        </p:txBody>
      </p:sp>
      <p:sp>
        <p:nvSpPr>
          <p:cNvPr id="5" name="5 Marcador de número de diapositiva"/>
          <p:cNvSpPr>
            <a:spLocks noGrp="1"/>
          </p:cNvSpPr>
          <p:nvPr>
            <p:ph type="sldNum" sz="quarter" idx="12"/>
          </p:nvPr>
        </p:nvSpPr>
        <p:spPr/>
        <p:txBody>
          <a:bodyPr/>
          <a:lstStyle>
            <a:lvl1pPr>
              <a:defRPr/>
            </a:lvl1pPr>
          </a:lstStyle>
          <a:p>
            <a:pPr>
              <a:defRPr/>
            </a:pPr>
            <a:fld id="{3E57B3BF-9FF6-493C-97A4-DCCD6FA061F8}" type="slidenum">
              <a:rPr lang="es-AR"/>
              <a:pPr>
                <a:defRPr/>
              </a:pPr>
              <a:t>‹Nº›</a:t>
            </a:fld>
            <a:endParaRPr lang="es-A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B1D4D72A-BDA5-4F4A-A315-57986F3C014F}" type="datetimeFigureOut">
              <a:rPr lang="es-AR"/>
              <a:pPr>
                <a:defRPr/>
              </a:pPr>
              <a:t>12/08/2010</a:t>
            </a:fld>
            <a:endParaRPr lang="es-AR"/>
          </a:p>
        </p:txBody>
      </p:sp>
      <p:sp>
        <p:nvSpPr>
          <p:cNvPr id="3" name="4 Marcador de pie de página"/>
          <p:cNvSpPr>
            <a:spLocks noGrp="1"/>
          </p:cNvSpPr>
          <p:nvPr>
            <p:ph type="ftr" sz="quarter" idx="11"/>
          </p:nvPr>
        </p:nvSpPr>
        <p:spPr/>
        <p:txBody>
          <a:bodyPr/>
          <a:lstStyle>
            <a:lvl1pPr>
              <a:defRPr/>
            </a:lvl1pPr>
          </a:lstStyle>
          <a:p>
            <a:pPr>
              <a:defRPr/>
            </a:pPr>
            <a:endParaRPr lang="es-AR"/>
          </a:p>
        </p:txBody>
      </p:sp>
      <p:sp>
        <p:nvSpPr>
          <p:cNvPr id="4" name="5 Marcador de número de diapositiva"/>
          <p:cNvSpPr>
            <a:spLocks noGrp="1"/>
          </p:cNvSpPr>
          <p:nvPr>
            <p:ph type="sldNum" sz="quarter" idx="12"/>
          </p:nvPr>
        </p:nvSpPr>
        <p:spPr/>
        <p:txBody>
          <a:bodyPr/>
          <a:lstStyle>
            <a:lvl1pPr>
              <a:defRPr/>
            </a:lvl1pPr>
          </a:lstStyle>
          <a:p>
            <a:pPr>
              <a:defRPr/>
            </a:pPr>
            <a:fld id="{47CF9FF8-B36E-4DD0-8D3E-04D35C107D74}" type="slidenum">
              <a:rPr lang="es-AR"/>
              <a:pPr>
                <a:defRPr/>
              </a:pPr>
              <a:t>‹Nº›</a:t>
            </a:fld>
            <a:endParaRPr lang="es-A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1425889-49C5-4E03-879D-8F3403833036}" type="datetimeFigureOut">
              <a:rPr lang="es-AR"/>
              <a:pPr>
                <a:defRPr/>
              </a:pPr>
              <a:t>12/08/2010</a:t>
            </a:fld>
            <a:endParaRPr lang="es-AR"/>
          </a:p>
        </p:txBody>
      </p:sp>
      <p:sp>
        <p:nvSpPr>
          <p:cNvPr id="6" name="4 Marcador de pie de página"/>
          <p:cNvSpPr>
            <a:spLocks noGrp="1"/>
          </p:cNvSpPr>
          <p:nvPr>
            <p:ph type="ftr" sz="quarter" idx="11"/>
          </p:nvPr>
        </p:nvSpPr>
        <p:spPr/>
        <p:txBody>
          <a:bodyPr/>
          <a:lstStyle>
            <a:lvl1pPr>
              <a:defRPr/>
            </a:lvl1pPr>
          </a:lstStyle>
          <a:p>
            <a:pPr>
              <a:defRPr/>
            </a:pPr>
            <a:endParaRPr lang="es-AR"/>
          </a:p>
        </p:txBody>
      </p:sp>
      <p:sp>
        <p:nvSpPr>
          <p:cNvPr id="7" name="5 Marcador de número de diapositiva"/>
          <p:cNvSpPr>
            <a:spLocks noGrp="1"/>
          </p:cNvSpPr>
          <p:nvPr>
            <p:ph type="sldNum" sz="quarter" idx="12"/>
          </p:nvPr>
        </p:nvSpPr>
        <p:spPr/>
        <p:txBody>
          <a:bodyPr/>
          <a:lstStyle>
            <a:lvl1pPr>
              <a:defRPr/>
            </a:lvl1pPr>
          </a:lstStyle>
          <a:p>
            <a:pPr>
              <a:defRPr/>
            </a:pPr>
            <a:fld id="{6B91654D-817A-4C35-B5BC-6CAE2387E7BB}" type="slidenum">
              <a:rPr lang="es-AR"/>
              <a:pPr>
                <a:defRPr/>
              </a:pPr>
              <a:t>‹Nº›</a:t>
            </a:fld>
            <a:endParaRPr lang="es-A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94532D8-1E96-495A-96C1-E67AE99E0397}" type="datetimeFigureOut">
              <a:rPr lang="es-AR"/>
              <a:pPr>
                <a:defRPr/>
              </a:pPr>
              <a:t>12/08/2010</a:t>
            </a:fld>
            <a:endParaRPr lang="es-AR"/>
          </a:p>
        </p:txBody>
      </p:sp>
      <p:sp>
        <p:nvSpPr>
          <p:cNvPr id="6" name="4 Marcador de pie de página"/>
          <p:cNvSpPr>
            <a:spLocks noGrp="1"/>
          </p:cNvSpPr>
          <p:nvPr>
            <p:ph type="ftr" sz="quarter" idx="11"/>
          </p:nvPr>
        </p:nvSpPr>
        <p:spPr/>
        <p:txBody>
          <a:bodyPr/>
          <a:lstStyle>
            <a:lvl1pPr>
              <a:defRPr/>
            </a:lvl1pPr>
          </a:lstStyle>
          <a:p>
            <a:pPr>
              <a:defRPr/>
            </a:pPr>
            <a:endParaRPr lang="es-AR"/>
          </a:p>
        </p:txBody>
      </p:sp>
      <p:sp>
        <p:nvSpPr>
          <p:cNvPr id="7" name="5 Marcador de número de diapositiva"/>
          <p:cNvSpPr>
            <a:spLocks noGrp="1"/>
          </p:cNvSpPr>
          <p:nvPr>
            <p:ph type="sldNum" sz="quarter" idx="12"/>
          </p:nvPr>
        </p:nvSpPr>
        <p:spPr/>
        <p:txBody>
          <a:bodyPr/>
          <a:lstStyle>
            <a:lvl1pPr>
              <a:defRPr/>
            </a:lvl1pPr>
          </a:lstStyle>
          <a:p>
            <a:pPr>
              <a:defRPr/>
            </a:pPr>
            <a:fld id="{3921DF97-22F7-4FF0-BA63-2689E702B451}" type="slidenum">
              <a:rPr lang="es-AR"/>
              <a:pPr>
                <a:defRPr/>
              </a:pPr>
              <a:t>‹Nº›</a:t>
            </a:fld>
            <a:endParaRPr lang="es-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AR"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0" u="none">
                <a:solidFill>
                  <a:schemeClr val="tx1">
                    <a:tint val="75000"/>
                  </a:schemeClr>
                </a:solidFill>
                <a:latin typeface="+mn-lt"/>
                <a:cs typeface="+mn-cs"/>
              </a:defRPr>
            </a:lvl1pPr>
          </a:lstStyle>
          <a:p>
            <a:pPr>
              <a:defRPr/>
            </a:pPr>
            <a:fld id="{313265E6-C7EE-49AA-A11B-6BFCE20E9D55}" type="datetimeFigureOut">
              <a:rPr lang="es-AR"/>
              <a:pPr>
                <a:defRPr/>
              </a:pPr>
              <a:t>12/08/2010</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0" u="none">
                <a:solidFill>
                  <a:schemeClr val="tx1">
                    <a:tint val="75000"/>
                  </a:schemeClr>
                </a:solidFill>
                <a:latin typeface="+mn-lt"/>
                <a:cs typeface="+mn-cs"/>
              </a:defRPr>
            </a:lvl1pPr>
          </a:lstStyle>
          <a:p>
            <a:pPr>
              <a:defRPr/>
            </a:pPr>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u="none">
                <a:solidFill>
                  <a:schemeClr val="tx1">
                    <a:tint val="75000"/>
                  </a:schemeClr>
                </a:solidFill>
                <a:latin typeface="+mn-lt"/>
                <a:cs typeface="+mn-cs"/>
              </a:defRPr>
            </a:lvl1pPr>
          </a:lstStyle>
          <a:p>
            <a:pPr>
              <a:defRPr/>
            </a:pPr>
            <a:fld id="{F771E00B-C91D-44FD-8957-42DC5570769E}" type="slidenum">
              <a:rPr lang="es-AR"/>
              <a:pPr>
                <a:defRPr/>
              </a:pPr>
              <a:t>‹Nº›</a:t>
            </a:fld>
            <a:endParaRPr lang="es-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spd="med">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5" name="Picture 7" descr="fondo diapo blanco"/>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051" name="1 Título"/>
          <p:cNvSpPr>
            <a:spLocks noGrp="1"/>
          </p:cNvSpPr>
          <p:nvPr>
            <p:ph type="ctrTitle" idx="4294967295"/>
          </p:nvPr>
        </p:nvSpPr>
        <p:spPr>
          <a:xfrm>
            <a:off x="685800" y="2276475"/>
            <a:ext cx="7772400" cy="928688"/>
          </a:xfrm>
        </p:spPr>
        <p:txBody>
          <a:bodyPr/>
          <a:lstStyle/>
          <a:p>
            <a:pPr eaLnBrk="1" hangingPunct="1"/>
            <a:r>
              <a:rPr lang="es-ES" sz="5000" smtClean="0">
                <a:solidFill>
                  <a:schemeClr val="tx2"/>
                </a:solidFill>
                <a:latin typeface="Times" pitchFamily="2" charset="0"/>
              </a:rPr>
              <a:t>E O L O</a:t>
            </a:r>
            <a:endParaRPr lang="es-AR" sz="5000" smtClean="0">
              <a:solidFill>
                <a:schemeClr val="tx2"/>
              </a:solidFill>
              <a:latin typeface="Times" pitchFamily="2" charset="0"/>
            </a:endParaRPr>
          </a:p>
        </p:txBody>
      </p:sp>
      <p:sp>
        <p:nvSpPr>
          <p:cNvPr id="2052" name="2 Subtítulo"/>
          <p:cNvSpPr>
            <a:spLocks noGrp="1"/>
          </p:cNvSpPr>
          <p:nvPr>
            <p:ph type="subTitle" idx="4294967295"/>
          </p:nvPr>
        </p:nvSpPr>
        <p:spPr>
          <a:xfrm>
            <a:off x="1371600" y="3233738"/>
            <a:ext cx="6400800" cy="614362"/>
          </a:xfrm>
        </p:spPr>
        <p:txBody>
          <a:bodyPr/>
          <a:lstStyle/>
          <a:p>
            <a:pPr marL="0" indent="0" algn="ctr" eaLnBrk="1" hangingPunct="1">
              <a:buFont typeface="Arial" charset="0"/>
              <a:buNone/>
            </a:pPr>
            <a:r>
              <a:rPr lang="es-ES" sz="2800" smtClean="0">
                <a:solidFill>
                  <a:srgbClr val="A86318"/>
                </a:solidFill>
              </a:rPr>
              <a:t>Guardián de los vientos</a:t>
            </a:r>
            <a:endParaRPr lang="es-AR" sz="2800" smtClean="0">
              <a:solidFill>
                <a:srgbClr val="A86318"/>
              </a:solidFill>
            </a:endParaRPr>
          </a:p>
        </p:txBody>
      </p:sp>
      <p:sp>
        <p:nvSpPr>
          <p:cNvPr id="2" name="2 Subtítulo"/>
          <p:cNvSpPr>
            <a:spLocks/>
          </p:cNvSpPr>
          <p:nvPr/>
        </p:nvSpPr>
        <p:spPr bwMode="auto">
          <a:xfrm>
            <a:off x="1371600" y="4005263"/>
            <a:ext cx="6400800" cy="360362"/>
          </a:xfrm>
          <a:prstGeom prst="rect">
            <a:avLst/>
          </a:prstGeom>
          <a:noFill/>
          <a:ln w="9525">
            <a:noFill/>
            <a:miter lim="800000"/>
            <a:headEnd/>
            <a:tailEnd/>
          </a:ln>
        </p:spPr>
        <p:txBody>
          <a:bodyPr/>
          <a:lstStyle/>
          <a:p>
            <a:pPr algn="ctr">
              <a:spcBef>
                <a:spcPct val="20000"/>
              </a:spcBef>
              <a:buFont typeface="Arial" charset="0"/>
              <a:buNone/>
            </a:pPr>
            <a:r>
              <a:rPr lang="es-ES" sz="1500" b="0" u="none">
                <a:solidFill>
                  <a:schemeClr val="hlink"/>
                </a:solidFill>
                <a:latin typeface="Calibri" pitchFamily="34" charset="0"/>
              </a:rPr>
              <a:t>Ficha técnica</a:t>
            </a:r>
            <a:endParaRPr lang="es-AR" sz="1500" b="0" u="none">
              <a:solidFill>
                <a:schemeClr val="hlink"/>
              </a:solidFill>
              <a:latin typeface="Calibri" pitchFamily="34" charset="0"/>
            </a:endParaRPr>
          </a:p>
        </p:txBody>
      </p:sp>
      <p:pic>
        <p:nvPicPr>
          <p:cNvPr id="22536" name="Picture 8" descr="logo negro"/>
          <p:cNvPicPr>
            <a:picLocks noChangeAspect="1" noChangeArrowheads="1"/>
          </p:cNvPicPr>
          <p:nvPr/>
        </p:nvPicPr>
        <p:blipFill>
          <a:blip r:embed="rId3" cstate="print"/>
          <a:srcRect/>
          <a:stretch>
            <a:fillRect/>
          </a:stretch>
        </p:blipFill>
        <p:spPr bwMode="auto">
          <a:xfrm>
            <a:off x="3829050" y="5467350"/>
            <a:ext cx="1485900" cy="338138"/>
          </a:xfrm>
          <a:prstGeom prst="rect">
            <a:avLst/>
          </a:prstGeom>
          <a:noFill/>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61" name="Picture 7" descr="fondo diapo blanco"/>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Rectangle 4"/>
          <p:cNvSpPr>
            <a:spLocks noChangeArrowheads="1"/>
          </p:cNvSpPr>
          <p:nvPr/>
        </p:nvSpPr>
        <p:spPr bwMode="auto">
          <a:xfrm>
            <a:off x="684213" y="1268413"/>
            <a:ext cx="4464050" cy="288925"/>
          </a:xfrm>
          <a:prstGeom prst="rect">
            <a:avLst/>
          </a:prstGeom>
          <a:noFill/>
          <a:ln w="9525">
            <a:noFill/>
            <a:miter lim="800000"/>
            <a:headEnd/>
            <a:tailEnd/>
          </a:ln>
        </p:spPr>
        <p:txBody>
          <a:bodyPr/>
          <a:lstStyle/>
          <a:p>
            <a:pPr marL="190500" algn="just">
              <a:lnSpc>
                <a:spcPct val="125000"/>
              </a:lnSpc>
              <a:spcBef>
                <a:spcPct val="50000"/>
              </a:spcBef>
            </a:pPr>
            <a:r>
              <a:rPr lang="es-ES" sz="1100" i="1" u="none">
                <a:cs typeface="Times New Roman" pitchFamily="18" charset="0"/>
              </a:rPr>
              <a:t>Detalles del viñedo de Eolo</a:t>
            </a:r>
            <a:endParaRPr lang="es-AR" sz="1100" u="none"/>
          </a:p>
        </p:txBody>
      </p:sp>
      <p:pic>
        <p:nvPicPr>
          <p:cNvPr id="2054" name="Picture 4" descr="Untitled-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524750" y="404813"/>
            <a:ext cx="1152525" cy="455612"/>
          </a:xfrm>
          <a:prstGeom prst="rect">
            <a:avLst/>
          </a:prstGeom>
          <a:noFill/>
          <a:ln w="9525">
            <a:noFill/>
            <a:miter lim="800000"/>
            <a:headEnd/>
            <a:tailEnd/>
          </a:ln>
        </p:spPr>
      </p:pic>
      <p:sp>
        <p:nvSpPr>
          <p:cNvPr id="2055" name="Rectangle 7"/>
          <p:cNvSpPr>
            <a:spLocks noChangeArrowheads="1"/>
          </p:cNvSpPr>
          <p:nvPr/>
        </p:nvSpPr>
        <p:spPr bwMode="auto">
          <a:xfrm>
            <a:off x="900113" y="749300"/>
            <a:ext cx="4103687" cy="303213"/>
          </a:xfrm>
          <a:prstGeom prst="rect">
            <a:avLst/>
          </a:prstGeom>
          <a:noFill/>
          <a:ln w="9525">
            <a:noFill/>
            <a:miter lim="800000"/>
            <a:headEnd/>
            <a:tailEnd/>
          </a:ln>
          <a:effectLst/>
        </p:spPr>
        <p:txBody>
          <a:bodyPr>
            <a:spAutoFit/>
          </a:bodyPr>
          <a:lstStyle/>
          <a:p>
            <a:pPr>
              <a:lnSpc>
                <a:spcPct val="125000"/>
              </a:lnSpc>
              <a:spcBef>
                <a:spcPct val="50000"/>
              </a:spcBef>
            </a:pPr>
            <a:r>
              <a:rPr lang="es-ES" sz="1100" u="none" dirty="0">
                <a:solidFill>
                  <a:srgbClr val="A86318"/>
                </a:solidFill>
              </a:rPr>
              <a:t>Federico Galdeano y Enrique Tirado son sus creadores.</a:t>
            </a:r>
          </a:p>
        </p:txBody>
      </p:sp>
      <p:sp>
        <p:nvSpPr>
          <p:cNvPr id="2" name="Rectangle 4"/>
          <p:cNvSpPr>
            <a:spLocks noChangeArrowheads="1"/>
          </p:cNvSpPr>
          <p:nvPr/>
        </p:nvSpPr>
        <p:spPr bwMode="auto">
          <a:xfrm>
            <a:off x="684213" y="2276475"/>
            <a:ext cx="4464050" cy="1152525"/>
          </a:xfrm>
          <a:prstGeom prst="rect">
            <a:avLst/>
          </a:prstGeom>
          <a:noFill/>
          <a:ln w="9525">
            <a:noFill/>
            <a:miter lim="800000"/>
            <a:headEnd/>
            <a:tailEnd/>
          </a:ln>
        </p:spPr>
        <p:txBody>
          <a:bodyPr/>
          <a:lstStyle/>
          <a:p>
            <a:pPr marL="190500" algn="just">
              <a:lnSpc>
                <a:spcPct val="125000"/>
              </a:lnSpc>
              <a:spcBef>
                <a:spcPct val="50000"/>
              </a:spcBef>
            </a:pPr>
            <a:r>
              <a:rPr lang="es-ES" sz="1100" b="0" u="none" dirty="0">
                <a:cs typeface="Times New Roman" pitchFamily="18" charset="0"/>
              </a:rPr>
              <a:t>De las 20 hectáreas plantadas con sistema de conducción </a:t>
            </a:r>
            <a:r>
              <a:rPr lang="es-ES" sz="1100" b="0" u="none" dirty="0" smtClean="0">
                <a:cs typeface="Times New Roman" pitchFamily="18" charset="0"/>
              </a:rPr>
              <a:t>Guyot doble </a:t>
            </a:r>
            <a:r>
              <a:rPr lang="es-ES" sz="1100" b="0" u="none" dirty="0">
                <a:cs typeface="Times New Roman" pitchFamily="18" charset="0"/>
              </a:rPr>
              <a:t>en 1912, sólo 4 están destinadas a la elaboración de Trivento Eolo </a:t>
            </a:r>
            <a:r>
              <a:rPr lang="es-ES" sz="1100" b="0" u="none" dirty="0" err="1">
                <a:cs typeface="Times New Roman" pitchFamily="18" charset="0"/>
              </a:rPr>
              <a:t>Malbec</a:t>
            </a:r>
            <a:r>
              <a:rPr lang="es-ES" sz="1100" b="0" u="none" dirty="0">
                <a:cs typeface="Times New Roman" pitchFamily="18" charset="0"/>
              </a:rPr>
              <a:t>. Para irrigarlas se utiliza el ancestral método de acequias y zanjas que inundan el terreno con agua proveniente del río Mendoza. </a:t>
            </a:r>
          </a:p>
          <a:p>
            <a:pPr marL="190500" algn="just">
              <a:lnSpc>
                <a:spcPct val="125000"/>
              </a:lnSpc>
            </a:pPr>
            <a:r>
              <a:rPr lang="es-ES" sz="1100" b="0" u="none" dirty="0">
                <a:cs typeface="Times New Roman" pitchFamily="18" charset="0"/>
              </a:rPr>
              <a:t> </a:t>
            </a:r>
          </a:p>
          <a:p>
            <a:pPr marL="190500">
              <a:lnSpc>
                <a:spcPct val="125000"/>
              </a:lnSpc>
            </a:pPr>
            <a:endParaRPr lang="es-AR" sz="1100" b="0" u="none" dirty="0"/>
          </a:p>
          <a:p>
            <a:pPr marL="190500">
              <a:lnSpc>
                <a:spcPct val="125000"/>
              </a:lnSpc>
            </a:pPr>
            <a:endParaRPr lang="en-GB" sz="1200" dirty="0"/>
          </a:p>
        </p:txBody>
      </p:sp>
      <p:sp>
        <p:nvSpPr>
          <p:cNvPr id="3" name="Rectangle 4"/>
          <p:cNvSpPr>
            <a:spLocks noChangeArrowheads="1"/>
          </p:cNvSpPr>
          <p:nvPr/>
        </p:nvSpPr>
        <p:spPr bwMode="auto">
          <a:xfrm>
            <a:off x="684213" y="3429000"/>
            <a:ext cx="4464050" cy="576263"/>
          </a:xfrm>
          <a:prstGeom prst="rect">
            <a:avLst/>
          </a:prstGeom>
          <a:noFill/>
          <a:ln w="9525">
            <a:noFill/>
            <a:miter lim="800000"/>
            <a:headEnd/>
            <a:tailEnd/>
          </a:ln>
        </p:spPr>
        <p:txBody>
          <a:bodyPr/>
          <a:lstStyle/>
          <a:p>
            <a:pPr marL="190500" algn="just">
              <a:lnSpc>
                <a:spcPct val="125000"/>
              </a:lnSpc>
            </a:pPr>
            <a:r>
              <a:rPr lang="es-ES" sz="1100" b="0" u="none">
                <a:cs typeface="Times New Roman" pitchFamily="18" charset="0"/>
              </a:rPr>
              <a:t>La madurez de las plantas permite obtener con cuidada labor en el viñedo un reducido rendimiento de 3.800 kg. por hectárea.</a:t>
            </a:r>
            <a:endParaRPr lang="en-GB" sz="1200"/>
          </a:p>
        </p:txBody>
      </p:sp>
      <p:sp>
        <p:nvSpPr>
          <p:cNvPr id="4" name="Rectangle 4"/>
          <p:cNvSpPr>
            <a:spLocks noChangeArrowheads="1"/>
          </p:cNvSpPr>
          <p:nvPr/>
        </p:nvSpPr>
        <p:spPr bwMode="auto">
          <a:xfrm>
            <a:off x="684213" y="4005263"/>
            <a:ext cx="4464050" cy="1008062"/>
          </a:xfrm>
          <a:prstGeom prst="rect">
            <a:avLst/>
          </a:prstGeom>
          <a:noFill/>
          <a:ln w="9525">
            <a:noFill/>
            <a:miter lim="800000"/>
            <a:headEnd/>
            <a:tailEnd/>
          </a:ln>
        </p:spPr>
        <p:txBody>
          <a:bodyPr/>
          <a:lstStyle/>
          <a:p>
            <a:pPr marL="190500" algn="just">
              <a:lnSpc>
                <a:spcPct val="125000"/>
              </a:lnSpc>
            </a:pPr>
            <a:r>
              <a:rPr lang="es-ES" sz="1100" b="0" u="none">
                <a:cs typeface="Times New Roman" pitchFamily="18" charset="0"/>
              </a:rPr>
              <a:t>El suelo es de textura franca con algunos horizontes franco-arcillosos. A partir de los 90 cm de profundidad y dependiendo del proceso de formación aluvial, se observan cantos rodados de diámetros variables que forman capas no uniformes. </a:t>
            </a:r>
          </a:p>
          <a:p>
            <a:pPr marL="190500">
              <a:lnSpc>
                <a:spcPct val="125000"/>
              </a:lnSpc>
            </a:pPr>
            <a:endParaRPr lang="es-AR" sz="1100" b="0" u="none"/>
          </a:p>
          <a:p>
            <a:pPr marL="190500">
              <a:lnSpc>
                <a:spcPct val="125000"/>
              </a:lnSpc>
            </a:pPr>
            <a:endParaRPr lang="en-GB" sz="1200"/>
          </a:p>
        </p:txBody>
      </p:sp>
      <p:sp>
        <p:nvSpPr>
          <p:cNvPr id="5" name="Rectangle 4"/>
          <p:cNvSpPr>
            <a:spLocks noChangeArrowheads="1"/>
          </p:cNvSpPr>
          <p:nvPr/>
        </p:nvSpPr>
        <p:spPr bwMode="auto">
          <a:xfrm>
            <a:off x="684213" y="1484313"/>
            <a:ext cx="4464050" cy="720725"/>
          </a:xfrm>
          <a:prstGeom prst="rect">
            <a:avLst/>
          </a:prstGeom>
          <a:noFill/>
          <a:ln w="9525">
            <a:noFill/>
            <a:miter lim="800000"/>
            <a:headEnd/>
            <a:tailEnd/>
          </a:ln>
        </p:spPr>
        <p:txBody>
          <a:bodyPr/>
          <a:lstStyle/>
          <a:p>
            <a:pPr marL="190500" algn="just">
              <a:lnSpc>
                <a:spcPct val="125000"/>
              </a:lnSpc>
            </a:pPr>
            <a:r>
              <a:rPr lang="es-ES" sz="1100" b="0" u="none">
                <a:cs typeface="Times New Roman" pitchFamily="18" charset="0"/>
              </a:rPr>
              <a:t>En un lugar privilegiado en Luján de Cuyo a 910 metros de altitud, se extiende un terreno elevado 10 metros sobre la vera norte del río Mendoza. Esta es la cuna de las uvas Malbec. </a:t>
            </a:r>
            <a:endParaRPr lang="en-GB" sz="120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82" name="Picture 7" descr="fondo diapo blanco"/>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77" name="Rectangle 4"/>
          <p:cNvSpPr>
            <a:spLocks noChangeArrowheads="1"/>
          </p:cNvSpPr>
          <p:nvPr/>
        </p:nvSpPr>
        <p:spPr bwMode="auto">
          <a:xfrm>
            <a:off x="684213" y="765175"/>
            <a:ext cx="4464050" cy="215900"/>
          </a:xfrm>
          <a:prstGeom prst="rect">
            <a:avLst/>
          </a:prstGeom>
          <a:noFill/>
          <a:ln w="9525">
            <a:noFill/>
            <a:miter lim="800000"/>
            <a:headEnd/>
            <a:tailEnd/>
          </a:ln>
        </p:spPr>
        <p:txBody>
          <a:bodyPr/>
          <a:lstStyle/>
          <a:p>
            <a:pPr marL="177800">
              <a:lnSpc>
                <a:spcPct val="120000"/>
              </a:lnSpc>
            </a:pPr>
            <a:r>
              <a:rPr lang="es-AR" sz="1100" i="1" u="none">
                <a:cs typeface="Times New Roman" pitchFamily="18" charset="0"/>
              </a:rPr>
              <a:t>Clima durante el ciclo productivo 2006 – 2007</a:t>
            </a:r>
          </a:p>
        </p:txBody>
      </p:sp>
      <p:pic>
        <p:nvPicPr>
          <p:cNvPr id="3080" name="Picture 4" descr="Untitled-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524750" y="404813"/>
            <a:ext cx="1152525" cy="455612"/>
          </a:xfrm>
          <a:prstGeom prst="rect">
            <a:avLst/>
          </a:prstGeom>
          <a:noFill/>
          <a:ln w="9525">
            <a:noFill/>
            <a:miter lim="800000"/>
            <a:headEnd/>
            <a:tailEnd/>
          </a:ln>
        </p:spPr>
      </p:pic>
      <p:sp>
        <p:nvSpPr>
          <p:cNvPr id="3081" name="Rectangle 9"/>
          <p:cNvSpPr>
            <a:spLocks noChangeArrowheads="1"/>
          </p:cNvSpPr>
          <p:nvPr/>
        </p:nvSpPr>
        <p:spPr bwMode="auto">
          <a:xfrm>
            <a:off x="844550" y="6037263"/>
            <a:ext cx="5337175" cy="293687"/>
          </a:xfrm>
          <a:prstGeom prst="rect">
            <a:avLst/>
          </a:prstGeom>
          <a:noFill/>
          <a:ln w="9525">
            <a:noFill/>
            <a:miter lim="800000"/>
            <a:headEnd/>
            <a:tailEnd/>
          </a:ln>
          <a:effectLst/>
        </p:spPr>
        <p:txBody>
          <a:bodyPr wrap="none">
            <a:spAutoFit/>
          </a:bodyPr>
          <a:lstStyle/>
          <a:p>
            <a:pPr>
              <a:lnSpc>
                <a:spcPct val="120000"/>
              </a:lnSpc>
            </a:pPr>
            <a:r>
              <a:rPr lang="es-AR" sz="1100" u="none">
                <a:solidFill>
                  <a:srgbClr val="A86318"/>
                </a:solidFill>
              </a:rPr>
              <a:t>Cosecha manual </a:t>
            </a:r>
            <a:r>
              <a:rPr lang="es-ES" sz="1100" u="none">
                <a:solidFill>
                  <a:srgbClr val="A86318"/>
                </a:solidFill>
              </a:rPr>
              <a:t>en cajas plásticas de 15 kg</a:t>
            </a:r>
            <a:r>
              <a:rPr lang="es-AR" sz="1100" u="none">
                <a:solidFill>
                  <a:srgbClr val="A86318"/>
                </a:solidFill>
              </a:rPr>
              <a:t>, desde el 3 al 15 </a:t>
            </a:r>
            <a:r>
              <a:rPr lang="es-ES" sz="1100" u="none">
                <a:solidFill>
                  <a:srgbClr val="A86318"/>
                </a:solidFill>
              </a:rPr>
              <a:t>de abril de 2007.</a:t>
            </a:r>
            <a:endParaRPr lang="es-AR" sz="1100" u="none">
              <a:solidFill>
                <a:srgbClr val="A86318"/>
              </a:solidFill>
            </a:endParaRPr>
          </a:p>
        </p:txBody>
      </p:sp>
      <p:sp>
        <p:nvSpPr>
          <p:cNvPr id="3085" name="Rectangle 4"/>
          <p:cNvSpPr>
            <a:spLocks noChangeArrowheads="1"/>
          </p:cNvSpPr>
          <p:nvPr/>
        </p:nvSpPr>
        <p:spPr bwMode="auto">
          <a:xfrm>
            <a:off x="684213" y="4652963"/>
            <a:ext cx="4464050" cy="1296987"/>
          </a:xfrm>
          <a:prstGeom prst="rect">
            <a:avLst/>
          </a:prstGeom>
          <a:noFill/>
          <a:ln w="9525">
            <a:noFill/>
            <a:miter lim="800000"/>
            <a:headEnd/>
            <a:tailEnd/>
          </a:ln>
        </p:spPr>
        <p:txBody>
          <a:bodyPr/>
          <a:lstStyle/>
          <a:p>
            <a:pPr marL="177800">
              <a:lnSpc>
                <a:spcPct val="120000"/>
              </a:lnSpc>
            </a:pPr>
            <a:r>
              <a:rPr lang="es-ES" sz="1100" b="0" u="none">
                <a:cs typeface="Times New Roman" pitchFamily="18" charset="0"/>
              </a:rPr>
              <a:t>Poda, desde la segunda semana de julio a la primera semana de agosto de 2006.</a:t>
            </a:r>
            <a:endParaRPr lang="es-AR" sz="1100" b="0" u="none"/>
          </a:p>
          <a:p>
            <a:pPr marL="177800">
              <a:lnSpc>
                <a:spcPct val="120000"/>
              </a:lnSpc>
            </a:pPr>
            <a:r>
              <a:rPr lang="es-ES" sz="1100" b="0" u="none">
                <a:cs typeface="Times New Roman" pitchFamily="18" charset="0"/>
              </a:rPr>
              <a:t>Desbrote, en la segunda semana de noviembre de 2006. </a:t>
            </a:r>
            <a:endParaRPr lang="es-AR" sz="1100" b="0" u="none"/>
          </a:p>
          <a:p>
            <a:pPr marL="177800">
              <a:lnSpc>
                <a:spcPct val="120000"/>
              </a:lnSpc>
            </a:pPr>
            <a:r>
              <a:rPr lang="es-ES" sz="1100" b="0" u="none">
                <a:cs typeface="Times New Roman" pitchFamily="18" charset="0"/>
              </a:rPr>
              <a:t>Restricción del riego, luego del cuaje a fines de noviembre de 2006. </a:t>
            </a:r>
            <a:endParaRPr lang="es-AR" sz="1100" b="0" u="none"/>
          </a:p>
          <a:p>
            <a:pPr marL="177800">
              <a:lnSpc>
                <a:spcPct val="120000"/>
              </a:lnSpc>
            </a:pPr>
            <a:r>
              <a:rPr lang="es-ES" sz="1100" b="0" u="none">
                <a:cs typeface="Times New Roman" pitchFamily="18" charset="0"/>
              </a:rPr>
              <a:t>Raleo, a fines de enero de 2007.</a:t>
            </a:r>
          </a:p>
        </p:txBody>
      </p:sp>
      <p:sp>
        <p:nvSpPr>
          <p:cNvPr id="3086" name="Rectangle 4"/>
          <p:cNvSpPr>
            <a:spLocks noChangeArrowheads="1"/>
          </p:cNvSpPr>
          <p:nvPr/>
        </p:nvSpPr>
        <p:spPr bwMode="auto">
          <a:xfrm>
            <a:off x="684213" y="1004888"/>
            <a:ext cx="4464050" cy="3432175"/>
          </a:xfrm>
          <a:prstGeom prst="rect">
            <a:avLst/>
          </a:prstGeom>
          <a:noFill/>
          <a:ln w="9525">
            <a:noFill/>
            <a:miter lim="800000"/>
            <a:headEnd/>
            <a:tailEnd/>
          </a:ln>
        </p:spPr>
        <p:txBody>
          <a:bodyPr/>
          <a:lstStyle/>
          <a:p>
            <a:pPr marL="177800" algn="just">
              <a:lnSpc>
                <a:spcPct val="120000"/>
              </a:lnSpc>
            </a:pPr>
            <a:r>
              <a:rPr lang="es-AR" sz="1100" b="0" u="none">
                <a:cs typeface="Times New Roman" pitchFamily="18" charset="0"/>
              </a:rPr>
              <a:t>El invierno ‘06 descargó abundante nieve en alta montaña, asegurando el caudal para que el río Mendoza cumpla su función de riego. Las horas de frío necesarias para una brotación pareja se completaron con rapidez.</a:t>
            </a:r>
            <a:endParaRPr lang="es-AR" sz="1100" b="0" u="none"/>
          </a:p>
          <a:p>
            <a:pPr marL="177800" algn="just">
              <a:lnSpc>
                <a:spcPct val="120000"/>
              </a:lnSpc>
            </a:pPr>
            <a:r>
              <a:rPr lang="es-AR" sz="1100" b="0" u="none">
                <a:cs typeface="Times New Roman" pitchFamily="18" charset="0"/>
              </a:rPr>
              <a:t>La primavera fresca y sin heladas tardías garantizó la buena floración y el posterior cuaje. Los escasos episodios de viento Zonda no afectaron este delicado proceso.</a:t>
            </a:r>
            <a:endParaRPr lang="es-AR" sz="1100" b="0" u="none"/>
          </a:p>
          <a:p>
            <a:pPr marL="177800" algn="just">
              <a:lnSpc>
                <a:spcPct val="120000"/>
              </a:lnSpc>
            </a:pPr>
            <a:r>
              <a:rPr lang="es-AR" sz="1100" b="0" u="none">
                <a:cs typeface="Times New Roman" pitchFamily="18" charset="0"/>
              </a:rPr>
              <a:t>Al inicio del verano ’07 la Sudestada se hizo presente. Varias tormentas de granizo azotaron la zona de Luján de Cuyo, mientras la privilegiada ubicación del viñedo de Eolo sorteó sus daños. Finalmente en marzo llegó la calma, las mañanas frescas del otoño permitieron alcanzar la elegancia y madurez tánica buscada en los racimos de Malbec.</a:t>
            </a:r>
            <a:endParaRPr lang="es-AR" sz="1100" b="0" u="none"/>
          </a:p>
          <a:p>
            <a:pPr marL="177800" algn="just">
              <a:lnSpc>
                <a:spcPct val="120000"/>
              </a:lnSpc>
            </a:pPr>
            <a:r>
              <a:rPr lang="es-ES" sz="1100" b="0" u="none">
                <a:cs typeface="Times New Roman" pitchFamily="18" charset="0"/>
              </a:rPr>
              <a:t>El meticuloso seguimiento de la madurez de cada planta y de cada racimo condujo a realizar la cosecha en tres etapas a partir del 3 de abril, a fin de obtener granos de madurez homogénea.</a:t>
            </a:r>
            <a:r>
              <a:rPr lang="es-ES" sz="1100"/>
              <a:t> </a:t>
            </a:r>
          </a:p>
          <a:p>
            <a:pPr marL="177800">
              <a:lnSpc>
                <a:spcPct val="120000"/>
              </a:lnSpc>
            </a:pPr>
            <a:endParaRPr lang="es-ES" sz="1100"/>
          </a:p>
        </p:txBody>
      </p:sp>
      <p:sp>
        <p:nvSpPr>
          <p:cNvPr id="3087" name="Rectangle 4"/>
          <p:cNvSpPr>
            <a:spLocks noChangeArrowheads="1"/>
          </p:cNvSpPr>
          <p:nvPr/>
        </p:nvSpPr>
        <p:spPr bwMode="auto">
          <a:xfrm>
            <a:off x="684213" y="4437063"/>
            <a:ext cx="4464050" cy="287337"/>
          </a:xfrm>
          <a:prstGeom prst="rect">
            <a:avLst/>
          </a:prstGeom>
          <a:noFill/>
          <a:ln w="9525">
            <a:noFill/>
            <a:miter lim="800000"/>
            <a:headEnd/>
            <a:tailEnd/>
          </a:ln>
        </p:spPr>
        <p:txBody>
          <a:bodyPr/>
          <a:lstStyle/>
          <a:p>
            <a:pPr marL="177800" algn="just">
              <a:lnSpc>
                <a:spcPct val="120000"/>
              </a:lnSpc>
            </a:pPr>
            <a:r>
              <a:rPr lang="es-ES" sz="1100" i="1" u="none">
                <a:cs typeface="Times New Roman" pitchFamily="18" charset="0"/>
              </a:rPr>
              <a:t>Labores en el viñedo</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05" name="Picture 7" descr="fondo diapo blanco"/>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101" name="Rectangle 1"/>
          <p:cNvSpPr>
            <a:spLocks noChangeArrowheads="1"/>
          </p:cNvSpPr>
          <p:nvPr/>
        </p:nvSpPr>
        <p:spPr bwMode="auto">
          <a:xfrm>
            <a:off x="827088" y="792163"/>
            <a:ext cx="4289425" cy="260350"/>
          </a:xfrm>
          <a:prstGeom prst="rect">
            <a:avLst/>
          </a:prstGeom>
          <a:noFill/>
          <a:ln w="9525">
            <a:noFill/>
            <a:miter lim="800000"/>
            <a:headEnd/>
            <a:tailEnd/>
          </a:ln>
        </p:spPr>
        <p:txBody>
          <a:bodyPr anchor="ctr">
            <a:spAutoFit/>
          </a:bodyPr>
          <a:lstStyle/>
          <a:p>
            <a:pPr eaLnBrk="0" hangingPunct="0"/>
            <a:r>
              <a:rPr lang="es-ES" sz="1100" i="1" u="none">
                <a:solidFill>
                  <a:srgbClr val="A86318"/>
                </a:solidFill>
                <a:cs typeface="Times New Roman" pitchFamily="18" charset="0"/>
              </a:rPr>
              <a:t>Variedad: </a:t>
            </a:r>
            <a:r>
              <a:rPr lang="es-ES" sz="1100" u="none">
                <a:solidFill>
                  <a:srgbClr val="A86318"/>
                </a:solidFill>
                <a:cs typeface="Times New Roman" pitchFamily="18" charset="0"/>
              </a:rPr>
              <a:t>100% Malbec</a:t>
            </a:r>
            <a:endParaRPr lang="es-AR" sz="1100" u="none">
              <a:cs typeface="Times New Roman" pitchFamily="18" charset="0"/>
            </a:endParaRPr>
          </a:p>
        </p:txBody>
      </p:sp>
      <p:pic>
        <p:nvPicPr>
          <p:cNvPr id="4104" name="Picture 4" descr="Untitled-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524750" y="404813"/>
            <a:ext cx="1152525" cy="455612"/>
          </a:xfrm>
          <a:prstGeom prst="rect">
            <a:avLst/>
          </a:prstGeom>
          <a:noFill/>
          <a:ln w="9525">
            <a:noFill/>
            <a:miter lim="800000"/>
            <a:headEnd/>
            <a:tailEnd/>
          </a:ln>
        </p:spPr>
      </p:pic>
      <p:sp>
        <p:nvSpPr>
          <p:cNvPr id="4107" name="Rectangle 1"/>
          <p:cNvSpPr>
            <a:spLocks noChangeArrowheads="1"/>
          </p:cNvSpPr>
          <p:nvPr/>
        </p:nvSpPr>
        <p:spPr bwMode="auto">
          <a:xfrm>
            <a:off x="858838" y="1268413"/>
            <a:ext cx="4289425" cy="1606550"/>
          </a:xfrm>
          <a:prstGeom prst="rect">
            <a:avLst/>
          </a:prstGeom>
          <a:noFill/>
          <a:ln w="9525">
            <a:noFill/>
            <a:miter lim="800000"/>
            <a:headEnd/>
            <a:tailEnd/>
          </a:ln>
        </p:spPr>
        <p:txBody>
          <a:bodyPr anchor="ctr">
            <a:spAutoFit/>
          </a:bodyPr>
          <a:lstStyle/>
          <a:p>
            <a:pPr algn="just" eaLnBrk="0" hangingPunct="0"/>
            <a:r>
              <a:rPr lang="es-AR" sz="1100" b="0" u="none" dirty="0">
                <a:cs typeface="Times New Roman" pitchFamily="18" charset="0"/>
              </a:rPr>
              <a:t>Selección manual de racimos, descobajado y luego selección manual de granos. Molienda suave con rodillos. </a:t>
            </a:r>
            <a:endParaRPr lang="es-AR" sz="1100" b="0" u="none" dirty="0"/>
          </a:p>
          <a:p>
            <a:pPr algn="just" eaLnBrk="0" hangingPunct="0"/>
            <a:r>
              <a:rPr lang="es-ES" sz="1100" b="0" u="none" dirty="0">
                <a:cs typeface="Times New Roman" pitchFamily="18" charset="0"/>
              </a:rPr>
              <a:t>48 horas de maceración previa a la fermentación entre 4 y 7ºC</a:t>
            </a:r>
            <a:r>
              <a:rPr lang="es-ES" sz="1100" u="none" dirty="0">
                <a:cs typeface="Times New Roman" pitchFamily="18" charset="0"/>
              </a:rPr>
              <a:t>. </a:t>
            </a:r>
            <a:endParaRPr lang="es-AR" sz="1100" b="0" u="none" dirty="0"/>
          </a:p>
          <a:p>
            <a:pPr algn="just" eaLnBrk="0" hangingPunct="0"/>
            <a:r>
              <a:rPr lang="es-ES" sz="1100" b="0" u="none" dirty="0">
                <a:cs typeface="Times New Roman" pitchFamily="18" charset="0"/>
              </a:rPr>
              <a:t>Fermentación alcohólica en tanques de acero inoxidable durante</a:t>
            </a:r>
            <a:r>
              <a:rPr lang="es-ES" sz="1100" u="none" dirty="0">
                <a:cs typeface="Times New Roman" pitchFamily="18" charset="0"/>
              </a:rPr>
              <a:t> </a:t>
            </a:r>
            <a:r>
              <a:rPr lang="es-ES" sz="1100" b="0" u="none" dirty="0">
                <a:cs typeface="Times New Roman" pitchFamily="18" charset="0"/>
              </a:rPr>
              <a:t>10 a 14 días, a temperatura controlada de 27-28ºC. Un </a:t>
            </a:r>
            <a:r>
              <a:rPr lang="es-ES" sz="1100" b="0" u="none" dirty="0" err="1">
                <a:cs typeface="Times New Roman" pitchFamily="18" charset="0"/>
              </a:rPr>
              <a:t>délestage</a:t>
            </a:r>
            <a:r>
              <a:rPr lang="es-ES" sz="1100" b="0" u="none" dirty="0">
                <a:cs typeface="Times New Roman" pitchFamily="18" charset="0"/>
              </a:rPr>
              <a:t>. Uso de levaduras seleccionadas: </a:t>
            </a:r>
            <a:r>
              <a:rPr lang="es-ES" sz="1100" b="0" i="1" u="none" dirty="0" err="1">
                <a:cs typeface="Times New Roman" pitchFamily="18" charset="0"/>
              </a:rPr>
              <a:t>Saccharomyces</a:t>
            </a:r>
            <a:r>
              <a:rPr lang="es-ES" sz="1100" b="0" u="none" dirty="0">
                <a:cs typeface="Times New Roman" pitchFamily="18" charset="0"/>
              </a:rPr>
              <a:t> </a:t>
            </a:r>
            <a:r>
              <a:rPr lang="es-ES" sz="1100" b="0" i="1" u="none" dirty="0" err="1">
                <a:cs typeface="Times New Roman" pitchFamily="18" charset="0"/>
              </a:rPr>
              <a:t>Cerevisiae</a:t>
            </a:r>
            <a:r>
              <a:rPr lang="es-ES" sz="1100" b="0" i="1" u="none" dirty="0">
                <a:cs typeface="Times New Roman" pitchFamily="18" charset="0"/>
              </a:rPr>
              <a:t> (</a:t>
            </a:r>
            <a:r>
              <a:rPr lang="es-ES" sz="1100" b="0" i="1" u="none" dirty="0" err="1">
                <a:cs typeface="Times New Roman" pitchFamily="18" charset="0"/>
              </a:rPr>
              <a:t>Bayanus</a:t>
            </a:r>
            <a:r>
              <a:rPr lang="es-ES" sz="1100" b="0" i="1" u="none" dirty="0">
                <a:cs typeface="Times New Roman" pitchFamily="18" charset="0"/>
              </a:rPr>
              <a:t>).</a:t>
            </a:r>
            <a:r>
              <a:rPr lang="es-ES" sz="1100" b="0" u="none" dirty="0">
                <a:cs typeface="Times New Roman" pitchFamily="18" charset="0"/>
              </a:rPr>
              <a:t> </a:t>
            </a:r>
            <a:endParaRPr lang="es-ES" sz="1100" dirty="0">
              <a:cs typeface="Times New Roman" pitchFamily="18" charset="0"/>
            </a:endParaRPr>
          </a:p>
          <a:p>
            <a:pPr algn="just" eaLnBrk="0" hangingPunct="0"/>
            <a:r>
              <a:rPr lang="es-ES" sz="1100" b="0" u="none" dirty="0">
                <a:cs typeface="Times New Roman" pitchFamily="18" charset="0"/>
              </a:rPr>
              <a:t>Maceración post-fermentativa </a:t>
            </a:r>
            <a:r>
              <a:rPr lang="es-ES" sz="1100" b="0" u="none" dirty="0" smtClean="0">
                <a:cs typeface="Times New Roman" pitchFamily="18" charset="0"/>
              </a:rPr>
              <a:t>durante 10 </a:t>
            </a:r>
            <a:r>
              <a:rPr lang="es-ES" sz="1100" b="0" u="none" dirty="0">
                <a:cs typeface="Times New Roman" pitchFamily="18" charset="0"/>
              </a:rPr>
              <a:t>a 12 días. Trasiego directo a barricas. Fermentación </a:t>
            </a:r>
            <a:r>
              <a:rPr lang="es-ES" sz="1100" b="0" u="none" dirty="0" err="1">
                <a:cs typeface="Times New Roman" pitchFamily="18" charset="0"/>
              </a:rPr>
              <a:t>maloláctica</a:t>
            </a:r>
            <a:r>
              <a:rPr lang="es-ES" sz="1100" b="0" u="none" dirty="0">
                <a:cs typeface="Times New Roman" pitchFamily="18" charset="0"/>
              </a:rPr>
              <a:t> 100% natural.</a:t>
            </a:r>
            <a:endParaRPr lang="es-AR" sz="1100" b="0" u="none" dirty="0">
              <a:cs typeface="Times New Roman" pitchFamily="18" charset="0"/>
            </a:endParaRPr>
          </a:p>
        </p:txBody>
      </p:sp>
      <p:sp>
        <p:nvSpPr>
          <p:cNvPr id="4108" name="Rectangle 1"/>
          <p:cNvSpPr>
            <a:spLocks noChangeArrowheads="1"/>
          </p:cNvSpPr>
          <p:nvPr/>
        </p:nvSpPr>
        <p:spPr bwMode="auto">
          <a:xfrm>
            <a:off x="858838" y="1081088"/>
            <a:ext cx="4289425" cy="260350"/>
          </a:xfrm>
          <a:prstGeom prst="rect">
            <a:avLst/>
          </a:prstGeom>
          <a:noFill/>
          <a:ln w="9525">
            <a:noFill/>
            <a:miter lim="800000"/>
            <a:headEnd/>
            <a:tailEnd/>
          </a:ln>
        </p:spPr>
        <p:txBody>
          <a:bodyPr anchor="ctr">
            <a:spAutoFit/>
          </a:bodyPr>
          <a:lstStyle/>
          <a:p>
            <a:pPr eaLnBrk="0" hangingPunct="0"/>
            <a:r>
              <a:rPr lang="es-ES" sz="1100" i="1" u="none">
                <a:cs typeface="Times New Roman" pitchFamily="18" charset="0"/>
              </a:rPr>
              <a:t>Vinificación</a:t>
            </a:r>
          </a:p>
        </p:txBody>
      </p:sp>
      <p:sp>
        <p:nvSpPr>
          <p:cNvPr id="4109" name="Rectangle 1"/>
          <p:cNvSpPr>
            <a:spLocks noChangeArrowheads="1"/>
          </p:cNvSpPr>
          <p:nvPr/>
        </p:nvSpPr>
        <p:spPr bwMode="auto">
          <a:xfrm>
            <a:off x="862013" y="3140075"/>
            <a:ext cx="4289425" cy="596900"/>
          </a:xfrm>
          <a:prstGeom prst="rect">
            <a:avLst/>
          </a:prstGeom>
          <a:noFill/>
          <a:ln w="9525">
            <a:noFill/>
            <a:miter lim="800000"/>
            <a:headEnd/>
            <a:tailEnd/>
          </a:ln>
        </p:spPr>
        <p:txBody>
          <a:bodyPr anchor="ctr">
            <a:spAutoFit/>
          </a:bodyPr>
          <a:lstStyle/>
          <a:p>
            <a:pPr eaLnBrk="0" hangingPunct="0"/>
            <a:r>
              <a:rPr lang="es-ES" sz="1100" b="0" u="none">
                <a:cs typeface="Times New Roman" pitchFamily="18" charset="0"/>
              </a:rPr>
              <a:t>18 meses en barricas nuevas de roble francés con nivel de tostado medio-plus. </a:t>
            </a:r>
            <a:endParaRPr lang="es-AR" sz="1100" b="0" u="none">
              <a:cs typeface="Times New Roman" pitchFamily="18" charset="0"/>
            </a:endParaRPr>
          </a:p>
          <a:p>
            <a:pPr eaLnBrk="0" hangingPunct="0"/>
            <a:r>
              <a:rPr lang="es-ES" sz="1100" b="0" u="none">
                <a:cs typeface="Times New Roman" pitchFamily="18" charset="0"/>
              </a:rPr>
              <a:t>Tres trasiegos empleando gases inertes, sin el uso de bombas. </a:t>
            </a:r>
            <a:endParaRPr lang="es-AR" sz="1100" u="none">
              <a:cs typeface="Times New Roman" pitchFamily="18" charset="0"/>
            </a:endParaRPr>
          </a:p>
        </p:txBody>
      </p:sp>
      <p:sp>
        <p:nvSpPr>
          <p:cNvPr id="4110" name="Rectangle 1"/>
          <p:cNvSpPr>
            <a:spLocks noChangeArrowheads="1"/>
          </p:cNvSpPr>
          <p:nvPr/>
        </p:nvSpPr>
        <p:spPr bwMode="auto">
          <a:xfrm>
            <a:off x="858838" y="2924175"/>
            <a:ext cx="4144962" cy="260350"/>
          </a:xfrm>
          <a:prstGeom prst="rect">
            <a:avLst/>
          </a:prstGeom>
          <a:noFill/>
          <a:ln w="9525">
            <a:noFill/>
            <a:miter lim="800000"/>
            <a:headEnd/>
            <a:tailEnd/>
          </a:ln>
        </p:spPr>
        <p:txBody>
          <a:bodyPr anchor="ctr">
            <a:spAutoFit/>
          </a:bodyPr>
          <a:lstStyle/>
          <a:p>
            <a:pPr eaLnBrk="0" hangingPunct="0"/>
            <a:r>
              <a:rPr lang="es-ES" sz="1100" i="1" u="none">
                <a:cs typeface="Times New Roman" pitchFamily="18" charset="0"/>
              </a:rPr>
              <a:t>Crianza </a:t>
            </a:r>
            <a:endParaRPr lang="es-AR" sz="1100" u="none">
              <a:cs typeface="Times New Roman" pitchFamily="18" charset="0"/>
            </a:endParaRPr>
          </a:p>
        </p:txBody>
      </p:sp>
      <p:sp>
        <p:nvSpPr>
          <p:cNvPr id="4111" name="Rectangle 1"/>
          <p:cNvSpPr>
            <a:spLocks noChangeArrowheads="1"/>
          </p:cNvSpPr>
          <p:nvPr/>
        </p:nvSpPr>
        <p:spPr bwMode="auto">
          <a:xfrm>
            <a:off x="858838" y="4941888"/>
            <a:ext cx="4178300" cy="260350"/>
          </a:xfrm>
          <a:prstGeom prst="rect">
            <a:avLst/>
          </a:prstGeom>
          <a:noFill/>
          <a:ln w="9525">
            <a:noFill/>
            <a:miter lim="800000"/>
            <a:headEnd/>
            <a:tailEnd/>
          </a:ln>
        </p:spPr>
        <p:txBody>
          <a:bodyPr anchor="ctr">
            <a:spAutoFit/>
          </a:bodyPr>
          <a:lstStyle/>
          <a:p>
            <a:pPr eaLnBrk="0" hangingPunct="0"/>
            <a:r>
              <a:rPr lang="es-ES" sz="1100" i="1" u="none">
                <a:cs typeface="Times New Roman" pitchFamily="18" charset="0"/>
              </a:rPr>
              <a:t>Análisis de laboratorio </a:t>
            </a:r>
            <a:endParaRPr lang="es-AR" sz="1100" u="none">
              <a:cs typeface="Times New Roman" pitchFamily="18" charset="0"/>
            </a:endParaRPr>
          </a:p>
        </p:txBody>
      </p:sp>
      <p:sp>
        <p:nvSpPr>
          <p:cNvPr id="4112" name="Rectangle 1"/>
          <p:cNvSpPr>
            <a:spLocks noChangeArrowheads="1"/>
          </p:cNvSpPr>
          <p:nvPr/>
        </p:nvSpPr>
        <p:spPr bwMode="auto">
          <a:xfrm>
            <a:off x="858838" y="3875088"/>
            <a:ext cx="4144962" cy="260350"/>
          </a:xfrm>
          <a:prstGeom prst="rect">
            <a:avLst/>
          </a:prstGeom>
          <a:noFill/>
          <a:ln w="9525">
            <a:noFill/>
            <a:miter lim="800000"/>
            <a:headEnd/>
            <a:tailEnd/>
          </a:ln>
        </p:spPr>
        <p:txBody>
          <a:bodyPr anchor="ctr">
            <a:spAutoFit/>
          </a:bodyPr>
          <a:lstStyle/>
          <a:p>
            <a:pPr eaLnBrk="0" hangingPunct="0"/>
            <a:r>
              <a:rPr lang="es-ES" sz="1100" i="1" u="none">
                <a:cs typeface="Times New Roman" pitchFamily="18" charset="0"/>
              </a:rPr>
              <a:t>Embotellado</a:t>
            </a:r>
          </a:p>
        </p:txBody>
      </p:sp>
      <p:sp>
        <p:nvSpPr>
          <p:cNvPr id="4113" name="Rectangle 1"/>
          <p:cNvSpPr>
            <a:spLocks noChangeArrowheads="1"/>
          </p:cNvSpPr>
          <p:nvPr/>
        </p:nvSpPr>
        <p:spPr bwMode="auto">
          <a:xfrm>
            <a:off x="858838" y="4076700"/>
            <a:ext cx="4289425" cy="765175"/>
          </a:xfrm>
          <a:prstGeom prst="rect">
            <a:avLst/>
          </a:prstGeom>
          <a:noFill/>
          <a:ln w="9525">
            <a:noFill/>
            <a:miter lim="800000"/>
            <a:headEnd/>
            <a:tailEnd/>
          </a:ln>
        </p:spPr>
        <p:txBody>
          <a:bodyPr anchor="ctr">
            <a:spAutoFit/>
          </a:bodyPr>
          <a:lstStyle/>
          <a:p>
            <a:pPr eaLnBrk="0" hangingPunct="0"/>
            <a:r>
              <a:rPr lang="es-ES" sz="1100" b="0" u="none">
                <a:cs typeface="Times New Roman" pitchFamily="18" charset="0"/>
              </a:rPr>
              <a:t>Filtración suave con filtros de polipropileno de 5 µm.</a:t>
            </a:r>
            <a:endParaRPr lang="es-AR" sz="1100" b="0" u="none">
              <a:cs typeface="Times New Roman" pitchFamily="18" charset="0"/>
            </a:endParaRPr>
          </a:p>
          <a:p>
            <a:pPr eaLnBrk="0" hangingPunct="0"/>
            <a:r>
              <a:rPr lang="es-ES" sz="1100" b="0" u="none">
                <a:cs typeface="Times New Roman" pitchFamily="18" charset="0"/>
              </a:rPr>
              <a:t>Fecha de embotellado: 11 de diciembre de 2008</a:t>
            </a:r>
            <a:endParaRPr lang="es-AR" sz="1100" b="0" u="none">
              <a:cs typeface="Times New Roman" pitchFamily="18" charset="0"/>
            </a:endParaRPr>
          </a:p>
          <a:p>
            <a:pPr eaLnBrk="0" hangingPunct="0"/>
            <a:r>
              <a:rPr lang="es-ES" sz="1100" b="0" u="none">
                <a:cs typeface="Times New Roman" pitchFamily="18" charset="0"/>
              </a:rPr>
              <a:t>Tiempo de guarda en botella: 12 meses</a:t>
            </a:r>
            <a:endParaRPr lang="es-AR" sz="1100" b="0" u="none">
              <a:cs typeface="Times New Roman" pitchFamily="18" charset="0"/>
            </a:endParaRPr>
          </a:p>
          <a:p>
            <a:pPr eaLnBrk="0" hangingPunct="0"/>
            <a:r>
              <a:rPr lang="es-ES" sz="1100" b="0" u="none">
                <a:cs typeface="Times New Roman" pitchFamily="18" charset="0"/>
              </a:rPr>
              <a:t>Número de botellas producidas: 3.600</a:t>
            </a:r>
            <a:endParaRPr lang="es-ES" sz="1100" u="none">
              <a:cs typeface="Times New Roman" pitchFamily="18" charset="0"/>
            </a:endParaRPr>
          </a:p>
        </p:txBody>
      </p:sp>
      <p:sp>
        <p:nvSpPr>
          <p:cNvPr id="4114" name="Rectangle 1"/>
          <p:cNvSpPr>
            <a:spLocks noChangeArrowheads="1"/>
          </p:cNvSpPr>
          <p:nvPr/>
        </p:nvSpPr>
        <p:spPr bwMode="auto">
          <a:xfrm>
            <a:off x="858838" y="5157788"/>
            <a:ext cx="4144962" cy="1101725"/>
          </a:xfrm>
          <a:prstGeom prst="rect">
            <a:avLst/>
          </a:prstGeom>
          <a:noFill/>
          <a:ln w="9525">
            <a:noFill/>
            <a:miter lim="800000"/>
            <a:headEnd/>
            <a:tailEnd/>
          </a:ln>
        </p:spPr>
        <p:txBody>
          <a:bodyPr anchor="ctr">
            <a:spAutoFit/>
          </a:bodyPr>
          <a:lstStyle/>
          <a:p>
            <a:pPr eaLnBrk="0" hangingPunct="0"/>
            <a:r>
              <a:rPr lang="es-ES" sz="1100" b="0" u="none">
                <a:cs typeface="Times New Roman" pitchFamily="18" charset="0"/>
              </a:rPr>
              <a:t>Contenido de alcohol: 14,5 % Vol. (20ºC)</a:t>
            </a:r>
            <a:endParaRPr lang="es-AR" sz="1100" b="0" u="none">
              <a:cs typeface="Times New Roman" pitchFamily="18" charset="0"/>
            </a:endParaRPr>
          </a:p>
          <a:p>
            <a:pPr eaLnBrk="0" hangingPunct="0"/>
            <a:r>
              <a:rPr lang="es-ES" sz="1100" b="0" u="none">
                <a:cs typeface="Times New Roman" pitchFamily="18" charset="0"/>
              </a:rPr>
              <a:t>pH: 3,45</a:t>
            </a:r>
            <a:endParaRPr lang="es-AR" sz="1100" b="0" u="none">
              <a:cs typeface="Times New Roman" pitchFamily="18" charset="0"/>
            </a:endParaRPr>
          </a:p>
          <a:p>
            <a:pPr eaLnBrk="0" hangingPunct="0"/>
            <a:r>
              <a:rPr lang="es-ES" sz="1100" b="0" u="none">
                <a:cs typeface="Times New Roman" pitchFamily="18" charset="0"/>
              </a:rPr>
              <a:t>Acidez total: 6,07 g/l ácido tartárico</a:t>
            </a:r>
            <a:endParaRPr lang="es-AR" sz="1100" b="0" u="none">
              <a:cs typeface="Times New Roman" pitchFamily="18" charset="0"/>
            </a:endParaRPr>
          </a:p>
          <a:p>
            <a:pPr eaLnBrk="0" hangingPunct="0"/>
            <a:r>
              <a:rPr lang="es-ES" sz="1100" b="0" u="none">
                <a:cs typeface="Times New Roman" pitchFamily="18" charset="0"/>
              </a:rPr>
              <a:t>Acidez volátil: 0,49 g/l ácido acético</a:t>
            </a:r>
            <a:endParaRPr lang="es-AR" sz="1100" b="0" u="none">
              <a:cs typeface="Times New Roman" pitchFamily="18" charset="0"/>
            </a:endParaRPr>
          </a:p>
          <a:p>
            <a:pPr eaLnBrk="0" hangingPunct="0"/>
            <a:r>
              <a:rPr lang="es-ES" sz="1100" b="0" u="none">
                <a:cs typeface="Times New Roman" pitchFamily="18" charset="0"/>
              </a:rPr>
              <a:t>Azúcar residual: menor a 1,8 g/l</a:t>
            </a:r>
          </a:p>
          <a:p>
            <a:pPr eaLnBrk="0" hangingPunct="0"/>
            <a:endParaRPr lang="es-AR" sz="1100" u="none">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7" descr="fondo diapo blanco"/>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9462" name="7 Rectángulo"/>
          <p:cNvSpPr>
            <a:spLocks noChangeArrowheads="1"/>
          </p:cNvSpPr>
          <p:nvPr/>
        </p:nvSpPr>
        <p:spPr bwMode="auto">
          <a:xfrm>
            <a:off x="881063" y="733425"/>
            <a:ext cx="4248150" cy="311150"/>
          </a:xfrm>
          <a:prstGeom prst="rect">
            <a:avLst/>
          </a:prstGeom>
          <a:noFill/>
          <a:ln w="9525">
            <a:noFill/>
            <a:miter lim="800000"/>
            <a:headEnd/>
            <a:tailEnd/>
          </a:ln>
        </p:spPr>
        <p:txBody>
          <a:bodyPr>
            <a:spAutoFit/>
          </a:bodyPr>
          <a:lstStyle/>
          <a:p>
            <a:pPr>
              <a:lnSpc>
                <a:spcPct val="130000"/>
              </a:lnSpc>
            </a:pPr>
            <a:r>
              <a:rPr lang="es-ES" sz="1100" i="1" u="none">
                <a:cs typeface="Times New Roman" pitchFamily="18" charset="0"/>
              </a:rPr>
              <a:t>Notas de Cata</a:t>
            </a:r>
            <a:endParaRPr lang="es-AR" sz="1100">
              <a:cs typeface="Times New Roman" pitchFamily="18" charset="0"/>
            </a:endParaRPr>
          </a:p>
        </p:txBody>
      </p:sp>
      <p:pic>
        <p:nvPicPr>
          <p:cNvPr id="19464" name="Picture 4" descr="Untitled-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524750" y="404813"/>
            <a:ext cx="1152525" cy="455612"/>
          </a:xfrm>
          <a:prstGeom prst="rect">
            <a:avLst/>
          </a:prstGeom>
          <a:noFill/>
          <a:ln w="9525">
            <a:noFill/>
            <a:miter lim="800000"/>
            <a:headEnd/>
            <a:tailEnd/>
          </a:ln>
        </p:spPr>
      </p:pic>
      <p:pic>
        <p:nvPicPr>
          <p:cNvPr id="31753" name="Picture 9" descr="trivento_eolo_malbec_2007 copia"/>
          <p:cNvPicPr>
            <a:picLocks noChangeAspect="1" noChangeArrowheads="1"/>
          </p:cNvPicPr>
          <p:nvPr/>
        </p:nvPicPr>
        <p:blipFill>
          <a:blip r:embed="rId5" cstate="print"/>
          <a:srcRect/>
          <a:stretch>
            <a:fillRect/>
          </a:stretch>
        </p:blipFill>
        <p:spPr bwMode="auto">
          <a:xfrm>
            <a:off x="6011863" y="255588"/>
            <a:ext cx="1638300" cy="6413500"/>
          </a:xfrm>
          <a:prstGeom prst="rect">
            <a:avLst/>
          </a:prstGeom>
          <a:noFill/>
          <a:ln w="9525">
            <a:noFill/>
            <a:miter lim="800000"/>
            <a:headEnd/>
            <a:tailEnd/>
          </a:ln>
        </p:spPr>
      </p:pic>
      <p:sp>
        <p:nvSpPr>
          <p:cNvPr id="19466" name="7 Rectángulo"/>
          <p:cNvSpPr>
            <a:spLocks noChangeArrowheads="1"/>
          </p:cNvSpPr>
          <p:nvPr/>
        </p:nvSpPr>
        <p:spPr bwMode="auto">
          <a:xfrm>
            <a:off x="881063" y="1093788"/>
            <a:ext cx="4248150" cy="749300"/>
          </a:xfrm>
          <a:prstGeom prst="rect">
            <a:avLst/>
          </a:prstGeom>
          <a:noFill/>
          <a:ln w="9525">
            <a:noFill/>
            <a:miter lim="800000"/>
            <a:headEnd/>
            <a:tailEnd/>
          </a:ln>
        </p:spPr>
        <p:txBody>
          <a:bodyPr>
            <a:spAutoFit/>
          </a:bodyPr>
          <a:lstStyle/>
          <a:p>
            <a:pPr>
              <a:lnSpc>
                <a:spcPct val="130000"/>
              </a:lnSpc>
            </a:pPr>
            <a:r>
              <a:rPr lang="es-ES" sz="1100" i="1" u="none" dirty="0">
                <a:solidFill>
                  <a:srgbClr val="A86318"/>
                </a:solidFill>
                <a:cs typeface="Times New Roman" pitchFamily="18" charset="0"/>
              </a:rPr>
              <a:t>Aspecto</a:t>
            </a:r>
          </a:p>
          <a:p>
            <a:pPr>
              <a:lnSpc>
                <a:spcPct val="130000"/>
              </a:lnSpc>
            </a:pPr>
            <a:r>
              <a:rPr lang="es-ES" sz="1100" b="0" u="none" dirty="0">
                <a:cs typeface="Times New Roman" pitchFamily="18" charset="0"/>
              </a:rPr>
              <a:t>Penetrante y atractivo rojo oscuro, con definidos reflejos azulados.</a:t>
            </a:r>
            <a:endParaRPr lang="es-AR" sz="1100" u="none" dirty="0">
              <a:cs typeface="Times New Roman" pitchFamily="18" charset="0"/>
            </a:endParaRPr>
          </a:p>
        </p:txBody>
      </p:sp>
      <p:sp>
        <p:nvSpPr>
          <p:cNvPr id="19467" name="7 Rectángulo"/>
          <p:cNvSpPr>
            <a:spLocks noChangeArrowheads="1"/>
          </p:cNvSpPr>
          <p:nvPr/>
        </p:nvSpPr>
        <p:spPr bwMode="auto">
          <a:xfrm>
            <a:off x="881063" y="3540125"/>
            <a:ext cx="4248150" cy="968375"/>
          </a:xfrm>
          <a:prstGeom prst="rect">
            <a:avLst/>
          </a:prstGeom>
          <a:noFill/>
          <a:ln w="9525">
            <a:noFill/>
            <a:miter lim="800000"/>
            <a:headEnd/>
            <a:tailEnd/>
          </a:ln>
        </p:spPr>
        <p:txBody>
          <a:bodyPr>
            <a:spAutoFit/>
          </a:bodyPr>
          <a:lstStyle/>
          <a:p>
            <a:pPr>
              <a:lnSpc>
                <a:spcPct val="130000"/>
              </a:lnSpc>
            </a:pPr>
            <a:r>
              <a:rPr lang="es-ES" sz="1100" i="1" u="none" dirty="0">
                <a:solidFill>
                  <a:srgbClr val="A86318"/>
                </a:solidFill>
                <a:cs typeface="Times New Roman" pitchFamily="18" charset="0"/>
              </a:rPr>
              <a:t>Paladar</a:t>
            </a:r>
          </a:p>
          <a:p>
            <a:pPr>
              <a:lnSpc>
                <a:spcPct val="130000"/>
              </a:lnSpc>
            </a:pPr>
            <a:r>
              <a:rPr lang="es-ES" sz="1100" b="0" u="none" dirty="0">
                <a:cs typeface="Times New Roman" pitchFamily="18" charset="0"/>
              </a:rPr>
              <a:t>Ingresa dulce y sedoso. En la boca se siente su poderío y untuosidad. Vibrante y perdurable, alcanza un final elegante y seductor.</a:t>
            </a:r>
            <a:endParaRPr lang="es-AR" sz="1100" b="0" u="none" dirty="0">
              <a:cs typeface="Times New Roman" pitchFamily="18" charset="0"/>
            </a:endParaRPr>
          </a:p>
        </p:txBody>
      </p:sp>
      <p:sp>
        <p:nvSpPr>
          <p:cNvPr id="19468" name="7 Rectángulo"/>
          <p:cNvSpPr>
            <a:spLocks noChangeArrowheads="1"/>
          </p:cNvSpPr>
          <p:nvPr/>
        </p:nvSpPr>
        <p:spPr bwMode="auto">
          <a:xfrm>
            <a:off x="881063" y="1951038"/>
            <a:ext cx="4248150" cy="1406525"/>
          </a:xfrm>
          <a:prstGeom prst="rect">
            <a:avLst/>
          </a:prstGeom>
          <a:noFill/>
          <a:ln w="9525">
            <a:noFill/>
            <a:miter lim="800000"/>
            <a:headEnd/>
            <a:tailEnd/>
          </a:ln>
        </p:spPr>
        <p:txBody>
          <a:bodyPr>
            <a:spAutoFit/>
          </a:bodyPr>
          <a:lstStyle/>
          <a:p>
            <a:pPr>
              <a:lnSpc>
                <a:spcPct val="130000"/>
              </a:lnSpc>
            </a:pPr>
            <a:r>
              <a:rPr lang="es-ES" sz="1100" i="1" u="none" dirty="0">
                <a:solidFill>
                  <a:srgbClr val="A86318"/>
                </a:solidFill>
                <a:cs typeface="Times New Roman" pitchFamily="18" charset="0"/>
              </a:rPr>
              <a:t>Aroma</a:t>
            </a:r>
          </a:p>
          <a:p>
            <a:pPr>
              <a:lnSpc>
                <a:spcPct val="130000"/>
              </a:lnSpc>
            </a:pPr>
            <a:r>
              <a:rPr lang="es-ES" sz="1100" b="0" u="none" dirty="0">
                <a:cs typeface="Times New Roman" pitchFamily="18" charset="0"/>
              </a:rPr>
              <a:t>Fina complejidad de frutos rojos, se percibe guinda madura y confitura de cereza. Tras un pasaje por </a:t>
            </a:r>
            <a:r>
              <a:rPr lang="es-ES" sz="1100" b="0" u="none" dirty="0" err="1">
                <a:cs typeface="Times New Roman" pitchFamily="18" charset="0"/>
              </a:rPr>
              <a:t>decanter</a:t>
            </a:r>
            <a:r>
              <a:rPr lang="es-ES" sz="1100" b="0" u="none" dirty="0">
                <a:cs typeface="Times New Roman" pitchFamily="18" charset="0"/>
              </a:rPr>
              <a:t>, surge su personalidad especiada con aromas a anís estrellado, cardamomo y clavo de olor. También se suman notas de chocolate amargo y humo, provenientes de la crianza en barrica.</a:t>
            </a:r>
            <a:endParaRPr lang="es-AR" sz="1100" u="none" dirty="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ema de Off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4412</TotalTime>
  <Words>705</Words>
  <Application>Microsoft Office PowerPoint</Application>
  <PresentationFormat>Presentación en pantalla (4:3)</PresentationFormat>
  <Paragraphs>48</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E O L O</vt:lpstr>
      <vt:lpstr>Diapositiva 2</vt:lpstr>
      <vt:lpstr>Diapositiva 3</vt:lpstr>
      <vt:lpstr>Diapositiva 4</vt:lpstr>
      <vt:lpstr>Diapositiva 5</vt:lpstr>
    </vt:vector>
  </TitlesOfParts>
  <Company>Trivento Bodegas y Viñedos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EOLO</dc:title>
  <dc:creator>mcaamano</dc:creator>
  <cp:lastModifiedBy>rcatalani</cp:lastModifiedBy>
  <cp:revision>255</cp:revision>
  <dcterms:created xsi:type="dcterms:W3CDTF">2009-09-28T19:53:14Z</dcterms:created>
  <dcterms:modified xsi:type="dcterms:W3CDTF">2010-08-12T13:34:51Z</dcterms:modified>
</cp:coreProperties>
</file>