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4" r:id="rId2"/>
    <p:sldId id="256" r:id="rId3"/>
    <p:sldId id="339" r:id="rId4"/>
    <p:sldId id="340" r:id="rId5"/>
    <p:sldId id="342" r:id="rId6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3C0F"/>
    <a:srgbClr val="A86318"/>
    <a:srgbClr val="CC9900"/>
    <a:srgbClr val="52CE58"/>
    <a:srgbClr val="DF8521"/>
    <a:srgbClr val="217F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11" autoAdjust="0"/>
    <p:restoredTop sz="94444" autoAdjust="0"/>
  </p:normalViewPr>
  <p:slideViewPr>
    <p:cSldViewPr showGuides="1">
      <p:cViewPr>
        <p:scale>
          <a:sx n="69" d="100"/>
          <a:sy n="69" d="100"/>
        </p:scale>
        <p:origin x="-1368" y="66"/>
      </p:cViewPr>
      <p:guideLst>
        <p:guide orient="horz" pos="527"/>
        <p:guide orient="horz" pos="3158"/>
        <p:guide orient="horz" pos="2478"/>
        <p:guide pos="612"/>
        <p:guide pos="793"/>
        <p:guide pos="4604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-264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F5DCDA67-29F2-4999-A23B-2244A11A2D8D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BA69175B-11DC-474B-A8C6-E1D941DC672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DC9F4A3F-97E3-4621-B5FB-3932382C3E05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9951A615-0B10-4FCE-8CA3-9B85E5A07F3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E4988-A1DA-4066-920C-E37D429EB004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8A97-CFA7-44B5-88F3-6666DAECC1D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AF08-878B-450E-9363-57ACE45A9425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2CE1-3A1E-4BF6-971A-D59016E24CE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B4128-729B-4CC2-B86E-02939E286B9B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676F-EBE8-4084-90AF-84D92C63822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E6DC-7354-444B-A09E-D94A1EB8A23E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E790-4407-4305-ACFB-5EB98C5CD6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3601-3EE9-4D3B-A9AC-8BA43C22CCAD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12A1-FD82-458C-8A7E-ECE7D0967EF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85CC-A21D-4EC1-8A83-DFBA6634D107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79BF3-ECFF-4897-833C-8BF649CD8D7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6004-91F3-47CF-9C8F-EF9ABE5F83FE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8630-5D76-417B-998D-93D989B74EF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64F9-6BE1-4C70-9CC7-CEAE82AD329D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7B3BF-9FF6-493C-97A4-DCCD6FA061F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D72A-BDA5-4F4A-A315-57986F3C014F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F9FF8-B36E-4DD0-8D3E-04D35C107D7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5889-49C5-4E03-879D-8F3403833036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654D-817A-4C35-B5BC-6CAE2387E7B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532D8-1E96-495A-96C1-E67AE99E0397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DF97-22F7-4FF0-BA63-2689E702B45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3265E6-C7EE-49AA-A11B-6BFCE20E9D55}" type="datetimeFigureOut">
              <a:rPr lang="es-AR"/>
              <a:pPr>
                <a:defRPr/>
              </a:pPr>
              <a:t>08/06/2011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71E00B-C91D-44FD-8957-42DC5570769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port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350" y="-244601"/>
            <a:ext cx="9197349" cy="7102601"/>
          </a:xfrm>
          <a:prstGeom prst="rect">
            <a:avLst/>
          </a:prstGeom>
        </p:spPr>
      </p:pic>
      <p:sp>
        <p:nvSpPr>
          <p:cNvPr id="2052" name="2 Subtítulo"/>
          <p:cNvSpPr>
            <a:spLocks noGrp="1"/>
          </p:cNvSpPr>
          <p:nvPr>
            <p:ph type="subTitle" idx="4294967295"/>
          </p:nvPr>
        </p:nvSpPr>
        <p:spPr>
          <a:xfrm>
            <a:off x="1457348" y="3976364"/>
            <a:ext cx="6400800" cy="6143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s-ES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Guardián de los vientos…</a:t>
            </a:r>
            <a:endParaRPr lang="es-AR" sz="2400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2 Subtítulo"/>
          <p:cNvSpPr>
            <a:spLocks/>
          </p:cNvSpPr>
          <p:nvPr/>
        </p:nvSpPr>
        <p:spPr bwMode="auto">
          <a:xfrm>
            <a:off x="2928926" y="4834602"/>
            <a:ext cx="328614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s-ES" sz="1500" b="0" u="none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Ficha </a:t>
            </a:r>
            <a:r>
              <a:rPr lang="es-ES" sz="1500" b="0" u="none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técnica - Cosecha 2008</a:t>
            </a:r>
            <a:endParaRPr lang="es-AR" sz="1500" b="0" u="none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 descr="marc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352" y="968576"/>
            <a:ext cx="2809360" cy="250033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agina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57360" cy="70896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0698" y="1694144"/>
            <a:ext cx="44640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 algn="just">
              <a:lnSpc>
                <a:spcPct val="125000"/>
              </a:lnSpc>
              <a:spcBef>
                <a:spcPct val="50000"/>
              </a:spcBef>
            </a:pPr>
            <a:r>
              <a:rPr lang="es-ES" sz="1100" i="1" u="none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Detalles del viñedo de Eolo</a:t>
            </a:r>
            <a:endParaRPr lang="es-AR" sz="1100" u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178185" y="1329588"/>
            <a:ext cx="47533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s-ES" sz="1200" i="1" u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Federico Galdeano y Enrique Tirado son sus creadores.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2322" y="2054350"/>
            <a:ext cx="615652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 un lugar privilegiado en Luján de Cuyo a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983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metros de altitud, se extiende un terreno elevado 10 metros sobre la vera norte del río Mendoza. Esta es la cuna de las uvas </a:t>
            </a:r>
            <a:r>
              <a:rPr lang="es-ES" sz="110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Malbec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las 20 hectáreas plantadas con sistema de conducción Guyot doble en 1912, sólo 4 están destinadas a la elaboración de Trivento Eolo </a:t>
            </a:r>
            <a:r>
              <a:rPr lang="es-ES" sz="1100" b="0" u="none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Malbec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Para irrigarlas se utiliza el ancestral método de acequias y zanjas que inundan el terreno con agua proveniente del río Mendoza.</a:t>
            </a:r>
          </a:p>
          <a:p>
            <a:pPr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madurez de las plantas permite obtener con cuidada labor en el viñedo un reducido rendimiento de 3.900 kg. por hectárea de </a:t>
            </a:r>
            <a:r>
              <a:rPr lang="es-ES" sz="1100" b="0" u="none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Malbec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suelo es de textura franca con algunos horizontes franco-arcillosos. A partir de los 90 cm de profundidad y dependiendo del proceso de formación aluvial, se observan cantos rodados de diámetros variables que forman capas no uniformes. </a:t>
            </a:r>
          </a:p>
          <a:p>
            <a:pPr marL="190500" algn="just">
              <a:lnSpc>
                <a:spcPct val="125000"/>
              </a:lnSpc>
            </a:pPr>
            <a:endParaRPr lang="en-GB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90500"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</a:t>
            </a:r>
          </a:p>
          <a:p>
            <a:pPr marL="190500"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7 Imagen" descr="marc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4101" y="5205567"/>
            <a:ext cx="1161352" cy="99133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pagina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992000" y="636838"/>
            <a:ext cx="44640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>
              <a:lnSpc>
                <a:spcPct val="120000"/>
              </a:lnSpc>
            </a:pPr>
            <a:r>
              <a:rPr lang="es-AR" sz="1100" i="1" u="none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Clima durante el ciclo productivo </a:t>
            </a:r>
            <a:r>
              <a:rPr lang="es-AR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2007 </a:t>
            </a:r>
            <a:r>
              <a:rPr lang="es-AR" sz="1100" i="1" u="none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– </a:t>
            </a:r>
            <a:r>
              <a:rPr lang="es-AR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2008</a:t>
            </a:r>
            <a:endParaRPr lang="es-AR" sz="1100" i="1" u="none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086" name="Rectangle 4"/>
          <p:cNvSpPr>
            <a:spLocks noChangeArrowheads="1"/>
          </p:cNvSpPr>
          <p:nvPr/>
        </p:nvSpPr>
        <p:spPr bwMode="auto">
          <a:xfrm>
            <a:off x="1158994" y="957809"/>
            <a:ext cx="6149856" cy="435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frío invierno de 2007 permitió acumular abundante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nieve en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macizo Andino para mantener el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caudal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agua de deshielo para riego durante todo el año. Se obtuvo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una brotación pareja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rápidamente debido a las bajas temperaturas invernales.</a:t>
            </a:r>
            <a:endParaRPr lang="es-AR" sz="1100" b="0" u="none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Durante la primavera el viñedo gozó de temperaturas templadas y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sin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episodios de heladas permitiendo la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buena floración y el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posterior cuaje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Algunos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episodios de viento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Zonda azotaron la zona, sin embargo la privilegiada ubicación del viñedo de Eolo lo protegió de posibles daños, sin afectar la floración.</a:t>
            </a:r>
            <a:endParaRPr lang="es-AR" sz="1100" b="0" u="none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 inicio del verano la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Sudestada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 hizo sentir. Algunas fuertes lluvias acompañadas de granizo azotaron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zona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central de Mendoza sin afectar el refugio de Eolo. En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marzo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también se produjeron algunas lluvias en Luján de Cuyo que atrasaron la llegada a la madurez tánica de las uvas, sin llegar a complicar la sanidad de las mismas. Se logró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alcanzar la elegancia y madurez </a:t>
            </a: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óptima buscada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 los racimos de </a:t>
            </a:r>
            <a:r>
              <a:rPr lang="es-AR" sz="110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Malbec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Durante el otoño, el seguimiento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la madurez de cada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racimo en forma detallada y continua, permitió acotar el período de la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cosecha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entre el 15 y el 25 de abril en dos etapas,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 fin de obtener granos de madurez homogénea. </a:t>
            </a:r>
          </a:p>
          <a:p>
            <a:pPr marL="190500" algn="just">
              <a:lnSpc>
                <a:spcPct val="125000"/>
              </a:lnSpc>
            </a:pPr>
            <a:endParaRPr lang="es-ES" sz="1100" b="0" u="none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marc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4101" y="5205567"/>
            <a:ext cx="1161352" cy="991334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72849" y="5458260"/>
            <a:ext cx="5470853" cy="27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AR" sz="1100" u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Cosecha manual </a:t>
            </a:r>
            <a:r>
              <a:rPr lang="es-ES" sz="1100" u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cajas plásticas de 15 kg</a:t>
            </a:r>
            <a:r>
              <a:rPr lang="es-AR" sz="1100" u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s-AR" sz="1100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entre el 15 y el 25 </a:t>
            </a:r>
            <a:r>
              <a:rPr lang="es-ES" sz="1100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s-ES" sz="1100" u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abril de </a:t>
            </a:r>
            <a:r>
              <a:rPr lang="es-ES" sz="1100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2008.</a:t>
            </a:r>
            <a:endParaRPr lang="es-AR" sz="1100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51665" y="4534313"/>
            <a:ext cx="6029342" cy="96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Poda,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entre la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segunda semana de julio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y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la primera semana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de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agosto de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2007.</a:t>
            </a:r>
          </a:p>
          <a:p>
            <a:pPr>
              <a:lnSpc>
                <a:spcPct val="120000"/>
              </a:lnSpc>
            </a:pPr>
            <a:r>
              <a:rPr lang="es-ES" sz="1100" b="0" u="none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Desbrote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, en la segunda semana de noviembre de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2007. </a:t>
            </a:r>
          </a:p>
          <a:p>
            <a:pPr>
              <a:lnSpc>
                <a:spcPct val="12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Restricción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del riego,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entre floración y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cuaje a fines de noviembre de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2007. </a:t>
            </a:r>
          </a:p>
          <a:p>
            <a:pPr>
              <a:lnSpc>
                <a:spcPct val="12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Raleo de racimos,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fines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de enero de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2008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.</a:t>
            </a:r>
            <a:endParaRPr lang="es-ES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65206" y="4207440"/>
            <a:ext cx="44640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algn="just">
              <a:lnSpc>
                <a:spcPct val="120000"/>
              </a:lnSpc>
            </a:pPr>
            <a:r>
              <a:rPr lang="es-ES" sz="1100" i="1" u="none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Labores en el viñedo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 descr="pagina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1135610" y="634700"/>
            <a:ext cx="52660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s-ES" sz="1200" i="1" u="none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Variedad: </a:t>
            </a:r>
            <a:r>
              <a:rPr lang="es-ES" sz="1200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93% </a:t>
            </a:r>
            <a:r>
              <a:rPr lang="es-ES" sz="1200" u="none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Malbec</a:t>
            </a:r>
            <a:r>
              <a:rPr lang="es-ES" sz="1200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, 5% Cabernet </a:t>
            </a:r>
            <a:r>
              <a:rPr lang="es-ES" sz="1200" u="none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Sauvignon</a:t>
            </a:r>
            <a:r>
              <a:rPr lang="es-ES" sz="1200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, 2% </a:t>
            </a:r>
            <a:r>
              <a:rPr lang="es-ES" sz="1200" u="none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Petit</a:t>
            </a:r>
            <a:r>
              <a:rPr lang="es-ES" sz="1200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s-ES" sz="1200" u="none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Verdot</a:t>
            </a:r>
            <a:endParaRPr lang="es-AR" sz="1200" u="none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1141684" y="847703"/>
            <a:ext cx="6359274" cy="583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s-ES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Vinificación</a:t>
            </a:r>
          </a:p>
          <a:p>
            <a:pPr eaLnBrk="0" hangingPunct="0"/>
            <a:endParaRPr lang="es-AR" sz="8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AR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Selección </a:t>
            </a:r>
            <a:r>
              <a:rPr lang="es-AR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manual de racimos, descobajado y luego selección manual de granos. Molienda suave con rodillos. </a:t>
            </a: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48 horas de maceración previa a la fermentación entre 4 y 7ºC. </a:t>
            </a:r>
            <a:endParaRPr lang="es-AR" sz="1100" b="0" u="none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Fermentación alcohólica en tanques de acero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inoxidable troncocónicos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durante 10 a 14 días, a temperatura controlada de 27-28ºC. Un </a:t>
            </a:r>
            <a:r>
              <a:rPr lang="es-ES" sz="110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délestage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. Uso de levaduras seleccionadas: </a:t>
            </a:r>
            <a:r>
              <a:rPr lang="es-ES" sz="110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Saccharomyces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</a:t>
            </a:r>
            <a:r>
              <a:rPr lang="es-ES" sz="110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Cerevisiae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(</a:t>
            </a:r>
            <a:r>
              <a:rPr lang="es-ES" sz="110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Bayanus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). </a:t>
            </a: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Maceración post-fermentativa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durante 10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 12 días. Trasiego directo a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barricas.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Fermentación </a:t>
            </a:r>
            <a:r>
              <a:rPr lang="es-ES" sz="110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maloláctica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100% natural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.</a:t>
            </a:r>
          </a:p>
          <a:p>
            <a:pPr eaLnBrk="0" hangingPunct="0"/>
            <a:endParaRPr lang="es-ES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/>
            <a:r>
              <a:rPr lang="es-ES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Crianza </a:t>
            </a:r>
          </a:p>
          <a:p>
            <a:pPr eaLnBrk="0" hangingPunct="0"/>
            <a:endParaRPr lang="es-ES" sz="800" i="1" u="none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18 meses en barricas de roble francés (70% nuevas y 30% 1º uso) con nivel de tostado medio-plus. </a:t>
            </a:r>
            <a:endParaRPr lang="es-AR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Tres trasiegos empleando gases inertes, sin el uso de bombas. </a:t>
            </a:r>
          </a:p>
          <a:p>
            <a:pPr eaLnBrk="0" hangingPunct="0"/>
            <a:endParaRPr lang="es-ES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/>
            <a:r>
              <a:rPr lang="es-ES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Embotellado</a:t>
            </a:r>
          </a:p>
          <a:p>
            <a:pPr eaLnBrk="0" hangingPunct="0"/>
            <a:endParaRPr lang="es-AR" sz="80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Filtración suave con filtros de polipropileno de 5 µm.</a:t>
            </a:r>
            <a:endParaRPr lang="es-AR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Fecha de embotellado: 15 de diciembre de 2009</a:t>
            </a:r>
            <a:endParaRPr lang="es-AR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Tiempo de guarda en botella: 12 meses</a:t>
            </a:r>
            <a:endParaRPr lang="es-AR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Número de botellas producidas: 6.200</a:t>
            </a:r>
          </a:p>
          <a:p>
            <a:pPr eaLnBrk="0" hangingPunct="0"/>
            <a:endParaRPr lang="es-ES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/>
            <a:r>
              <a:rPr lang="es-ES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Análisis de laboratorio </a:t>
            </a:r>
            <a:endParaRPr lang="es-AR" sz="1100" u="none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eaLnBrk="0" hangingPunct="0"/>
            <a:endParaRPr lang="es-ES" sz="80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Contenido de alcohol: 15,5 % Vol. (20ºC)</a:t>
            </a:r>
            <a:endParaRPr lang="es-AR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pH: 3,61</a:t>
            </a:r>
            <a:endParaRPr lang="es-AR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Acidez total: 6,52 g/l ácido tartárico</a:t>
            </a:r>
            <a:endParaRPr lang="es-AR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Acidez volátil: 0,60 g/l ácido acético</a:t>
            </a:r>
            <a:endParaRPr lang="es-AR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Azúcar residual: 2,52 g/l </a:t>
            </a:r>
          </a:p>
          <a:p>
            <a:pPr eaLnBrk="0" hangingPunct="0"/>
            <a:endParaRPr lang="es-AR" sz="1100" u="none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eaLnBrk="0" hangingPunct="0"/>
            <a:endParaRPr lang="es-AR" sz="1100" b="0" u="none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5" name="14 Imagen" descr="marc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4101" y="5205567"/>
            <a:ext cx="1161352" cy="99133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pagina final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9462" name="7 Rectángulo"/>
          <p:cNvSpPr>
            <a:spLocks noChangeArrowheads="1"/>
          </p:cNvSpPr>
          <p:nvPr/>
        </p:nvSpPr>
        <p:spPr bwMode="auto">
          <a:xfrm>
            <a:off x="881063" y="1428736"/>
            <a:ext cx="4248150" cy="28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s-ES" sz="1100" i="1" u="none" dirty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Notas de Cata</a:t>
            </a:r>
            <a:endParaRPr lang="es-AR" sz="1100" dirty="0">
              <a:solidFill>
                <a:schemeClr val="bg1">
                  <a:lumMod val="8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9466" name="7 Rectángulo"/>
          <p:cNvSpPr>
            <a:spLocks noChangeArrowheads="1"/>
          </p:cNvSpPr>
          <p:nvPr/>
        </p:nvSpPr>
        <p:spPr bwMode="auto">
          <a:xfrm>
            <a:off x="881063" y="1789099"/>
            <a:ext cx="4248150" cy="5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s-ES" sz="1100" i="1" u="none" dirty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Aspecto</a:t>
            </a:r>
          </a:p>
          <a:p>
            <a:pPr>
              <a:lnSpc>
                <a:spcPct val="130000"/>
              </a:lnSpc>
            </a:pP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Profundo rojo granate envuelto de cautivantes reflejos púrpuras. </a:t>
            </a:r>
            <a:endParaRPr lang="es-AR" sz="1100" u="none" dirty="0">
              <a:solidFill>
                <a:schemeClr val="bg1">
                  <a:lumMod val="8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9467" name="7 Rectángulo"/>
          <p:cNvSpPr>
            <a:spLocks noChangeArrowheads="1"/>
          </p:cNvSpPr>
          <p:nvPr/>
        </p:nvSpPr>
        <p:spPr bwMode="auto">
          <a:xfrm>
            <a:off x="881063" y="3962310"/>
            <a:ext cx="4195762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100" i="1" u="none" dirty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Paladar</a:t>
            </a:r>
          </a:p>
          <a:p>
            <a:pPr lvl="0" eaLnBrk="0" hangingPunct="0">
              <a:lnSpc>
                <a:spcPct val="130000"/>
              </a:lnSpc>
            </a:pP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Enérgicos taninos jugosos y dulces despliegan en el centro de </a:t>
            </a:r>
          </a:p>
          <a:p>
            <a:pPr lvl="0" eaLnBrk="0" hangingPunct="0">
              <a:lnSpc>
                <a:spcPct val="130000"/>
              </a:lnSpc>
            </a:pP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la boca agradables sensaciones de untuosidad. Completo, de largo y </a:t>
            </a:r>
            <a:r>
              <a:rPr lang="es-AR" sz="1100" b="0" u="none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sucroso</a:t>
            </a: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final, donde se descubre el Cabernet </a:t>
            </a:r>
            <a:r>
              <a:rPr lang="es-AR" sz="1100" b="0" u="none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Sauvignon</a:t>
            </a: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en el armonioso diseño de su estructura.</a:t>
            </a:r>
          </a:p>
        </p:txBody>
      </p:sp>
      <p:sp>
        <p:nvSpPr>
          <p:cNvPr id="19468" name="7 Rectángulo"/>
          <p:cNvSpPr>
            <a:spLocks noChangeArrowheads="1"/>
          </p:cNvSpPr>
          <p:nvPr/>
        </p:nvSpPr>
        <p:spPr bwMode="auto">
          <a:xfrm>
            <a:off x="881063" y="2432599"/>
            <a:ext cx="424815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s-ES" sz="1100" i="1" u="none" dirty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Aroma</a:t>
            </a:r>
          </a:p>
          <a:p>
            <a:pPr>
              <a:lnSpc>
                <a:spcPct val="130000"/>
              </a:lnSpc>
            </a:pP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Gran dominio de la fruta que anida en los racimos del </a:t>
            </a:r>
            <a:r>
              <a:rPr lang="es-AR" sz="1100" b="0" u="none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Malbec</a:t>
            </a: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 evocando moras, higos negros y cerezas, sin opacar el aporte </a:t>
            </a:r>
          </a:p>
          <a:p>
            <a:pPr>
              <a:lnSpc>
                <a:spcPct val="130000"/>
              </a:lnSpc>
            </a:pP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de su </a:t>
            </a:r>
            <a:r>
              <a:rPr lang="es-AR" sz="1100" b="0" u="none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terroir</a:t>
            </a: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de origen “Luján de Cuyo” con  reminiscencias a tilo y clavo de olor. El roble aporta un trazo de tabaco, mientras que el toque de </a:t>
            </a:r>
            <a:r>
              <a:rPr lang="es-AR" sz="1100" b="0" u="none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Petit</a:t>
            </a: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AR" sz="1100" b="0" u="none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Verdot</a:t>
            </a: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regala notas de grafito.</a:t>
            </a:r>
            <a:endParaRPr lang="es-AR" sz="1100" b="0" u="none" dirty="0">
              <a:solidFill>
                <a:schemeClr val="bg1">
                  <a:lumMod val="85000"/>
                </a:schemeClr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5385</TotalTime>
  <Words>774</Words>
  <Application>Microsoft Office PowerPoint</Application>
  <PresentationFormat>Presentación en pantalla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Trivento Bodegas y Viñedos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EOLO</dc:title>
  <dc:creator>mcaamano</dc:creator>
  <cp:lastModifiedBy>sbarros</cp:lastModifiedBy>
  <cp:revision>331</cp:revision>
  <dcterms:created xsi:type="dcterms:W3CDTF">2009-09-28T19:53:14Z</dcterms:created>
  <dcterms:modified xsi:type="dcterms:W3CDTF">2011-06-08T14:43:39Z</dcterms:modified>
</cp:coreProperties>
</file>