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44" r:id="rId2"/>
    <p:sldId id="256" r:id="rId3"/>
    <p:sldId id="339" r:id="rId4"/>
    <p:sldId id="340" r:id="rId5"/>
    <p:sldId id="342" r:id="rId6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3C0F"/>
    <a:srgbClr val="A86318"/>
    <a:srgbClr val="CC9900"/>
    <a:srgbClr val="52CE58"/>
    <a:srgbClr val="DF8521"/>
    <a:srgbClr val="217FC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1" autoAdjust="0"/>
    <p:restoredTop sz="94444" autoAdjust="0"/>
  </p:normalViewPr>
  <p:slideViewPr>
    <p:cSldViewPr showGuides="1">
      <p:cViewPr>
        <p:scale>
          <a:sx n="69" d="100"/>
          <a:sy n="69" d="100"/>
        </p:scale>
        <p:origin x="-1368" y="54"/>
      </p:cViewPr>
      <p:guideLst>
        <p:guide orient="horz" pos="845"/>
        <p:guide orient="horz" pos="3158"/>
        <p:guide orient="horz" pos="2478"/>
        <p:guide pos="612"/>
        <p:guide pos="793"/>
        <p:guide pos="4604"/>
      </p:guideLst>
    </p:cSldViewPr>
  </p:slideViewPr>
  <p:outlineViewPr>
    <p:cViewPr>
      <p:scale>
        <a:sx n="33" d="100"/>
        <a:sy n="33" d="100"/>
      </p:scale>
      <p:origin x="0" y="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1" d="100"/>
          <a:sy n="61" d="100"/>
        </p:scale>
        <p:origin x="-264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F5DCDA67-29F2-4999-A23B-2244A11A2D8D}" type="datetimeFigureOut">
              <a:rPr lang="es-AR"/>
              <a:pPr>
                <a:defRPr/>
              </a:pPr>
              <a:t>31/05/2012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BA69175B-11DC-474B-A8C6-E1D941DC672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DC9F4A3F-97E3-4621-B5FB-3932382C3E05}" type="datetimeFigureOut">
              <a:rPr lang="es-AR"/>
              <a:pPr>
                <a:defRPr/>
              </a:pPr>
              <a:t>31/05/2012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AR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9951A615-0B10-4FCE-8CA3-9B85E5A07F3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E4988-A1DA-4066-920C-E37D429EB004}" type="datetimeFigureOut">
              <a:rPr lang="es-AR"/>
              <a:pPr>
                <a:defRPr/>
              </a:pPr>
              <a:t>31/05/2012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78A97-CFA7-44B5-88F3-6666DAECC1D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8AF08-878B-450E-9363-57ACE45A9425}" type="datetimeFigureOut">
              <a:rPr lang="es-AR"/>
              <a:pPr>
                <a:defRPr/>
              </a:pPr>
              <a:t>31/05/2012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82CE1-3A1E-4BF6-971A-D59016E24CE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B4128-729B-4CC2-B86E-02939E286B9B}" type="datetimeFigureOut">
              <a:rPr lang="es-AR"/>
              <a:pPr>
                <a:defRPr/>
              </a:pPr>
              <a:t>31/05/2012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6676F-EBE8-4084-90AF-84D92C63822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CE6DC-7354-444B-A09E-D94A1EB8A23E}" type="datetimeFigureOut">
              <a:rPr lang="es-AR"/>
              <a:pPr>
                <a:defRPr/>
              </a:pPr>
              <a:t>31/05/2012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6E790-4407-4305-ACFB-5EB98C5CD61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C3601-3EE9-4D3B-A9AC-8BA43C22CCAD}" type="datetimeFigureOut">
              <a:rPr lang="es-AR"/>
              <a:pPr>
                <a:defRPr/>
              </a:pPr>
              <a:t>31/05/2012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B12A1-FD82-458C-8A7E-ECE7D0967EF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D85CC-A21D-4EC1-8A83-DFBA6634D107}" type="datetimeFigureOut">
              <a:rPr lang="es-AR"/>
              <a:pPr>
                <a:defRPr/>
              </a:pPr>
              <a:t>31/05/2012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79BF3-ECFF-4897-833C-8BF649CD8D7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6004-91F3-47CF-9C8F-EF9ABE5F83FE}" type="datetimeFigureOut">
              <a:rPr lang="es-AR"/>
              <a:pPr>
                <a:defRPr/>
              </a:pPr>
              <a:t>31/05/2012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F8630-5D76-417B-998D-93D989B74EF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064F9-6BE1-4C70-9CC7-CEAE82AD329D}" type="datetimeFigureOut">
              <a:rPr lang="es-AR"/>
              <a:pPr>
                <a:defRPr/>
              </a:pPr>
              <a:t>31/05/2012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7B3BF-9FF6-493C-97A4-DCCD6FA061F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4D72A-BDA5-4F4A-A315-57986F3C014F}" type="datetimeFigureOut">
              <a:rPr lang="es-AR"/>
              <a:pPr>
                <a:defRPr/>
              </a:pPr>
              <a:t>31/05/2012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F9FF8-B36E-4DD0-8D3E-04D35C107D7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25889-49C5-4E03-879D-8F3403833036}" type="datetimeFigureOut">
              <a:rPr lang="es-AR"/>
              <a:pPr>
                <a:defRPr/>
              </a:pPr>
              <a:t>31/05/2012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1654D-817A-4C35-B5BC-6CAE2387E7B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532D8-1E96-495A-96C1-E67AE99E0397}" type="datetimeFigureOut">
              <a:rPr lang="es-AR"/>
              <a:pPr>
                <a:defRPr/>
              </a:pPr>
              <a:t>31/05/2012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1DF97-22F7-4FF0-BA63-2689E702B45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u="none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3265E6-C7EE-49AA-A11B-6BFCE20E9D55}" type="datetimeFigureOut">
              <a:rPr lang="es-AR"/>
              <a:pPr>
                <a:defRPr/>
              </a:pPr>
              <a:t>31/05/2012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 u="none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u="none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71E00B-C91D-44FD-8957-42DC5570769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porta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3350" y="-244601"/>
            <a:ext cx="9197349" cy="7102601"/>
          </a:xfrm>
          <a:prstGeom prst="rect">
            <a:avLst/>
          </a:prstGeom>
        </p:spPr>
      </p:pic>
      <p:sp>
        <p:nvSpPr>
          <p:cNvPr id="2052" name="2 Subtítulo"/>
          <p:cNvSpPr>
            <a:spLocks noGrp="1"/>
          </p:cNvSpPr>
          <p:nvPr>
            <p:ph type="subTitle" idx="4294967295"/>
          </p:nvPr>
        </p:nvSpPr>
        <p:spPr>
          <a:xfrm>
            <a:off x="1457348" y="3976364"/>
            <a:ext cx="6400800" cy="614362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s-ES" sz="24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Guardián de los vientos…</a:t>
            </a:r>
            <a:endParaRPr lang="es-AR" sz="2400" i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2 Subtítulo"/>
          <p:cNvSpPr>
            <a:spLocks/>
          </p:cNvSpPr>
          <p:nvPr/>
        </p:nvSpPr>
        <p:spPr bwMode="auto">
          <a:xfrm>
            <a:off x="2928926" y="4834602"/>
            <a:ext cx="328614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s-ES" sz="1500" b="0" u="none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Ficha </a:t>
            </a:r>
            <a:r>
              <a:rPr lang="es-ES" sz="1500" b="0" u="none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técnica - Cosecha 2009</a:t>
            </a:r>
            <a:endParaRPr lang="es-AR" sz="1500" b="0" u="none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8 Imagen" descr="mar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02352" y="968576"/>
            <a:ext cx="2809360" cy="250033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pagina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57360" cy="708964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0698" y="1124744"/>
            <a:ext cx="44640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90500" algn="just">
              <a:lnSpc>
                <a:spcPct val="125000"/>
              </a:lnSpc>
              <a:spcBef>
                <a:spcPct val="50000"/>
              </a:spcBef>
            </a:pPr>
            <a:r>
              <a:rPr lang="es-ES" sz="1100" i="1" u="none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Detalles del viñedo de Eolo</a:t>
            </a:r>
            <a:endParaRPr lang="es-AR" sz="1100" u="non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52322" y="1628800"/>
            <a:ext cx="6156528" cy="23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25000"/>
              </a:lnSpc>
            </a:pPr>
            <a:r>
              <a:rPr lang="es-ES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 un lugar privilegiado en Luján de Cuyo a </a:t>
            </a: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983 </a:t>
            </a:r>
            <a:r>
              <a:rPr lang="es-ES" sz="1100" b="0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metros de altitud, se extiende un terreno elevado 10 metros sobre la vera norte del río Mendoza. Esta es la cuna de las uvas </a:t>
            </a:r>
            <a:r>
              <a:rPr lang="es-ES" sz="1100" b="0" u="none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Malbec</a:t>
            </a: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25000"/>
              </a:lnSpc>
            </a:pP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 las 20 hectáreas plantadas con sistema de conducción Guyot doble en 1912, sólo 4 están destinadas a la elaboración de Trivento Eolo </a:t>
            </a:r>
            <a:r>
              <a:rPr lang="es-ES" sz="1100" b="0" u="none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Malbec</a:t>
            </a: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 Para </a:t>
            </a: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irrigarlas se utiliza el ancestral método de acequias y zanjas que inundan el terreno con agua proveniente del río Mendoza.</a:t>
            </a:r>
          </a:p>
          <a:p>
            <a:pPr algn="just">
              <a:lnSpc>
                <a:spcPct val="125000"/>
              </a:lnSpc>
            </a:pP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La madurez de las plantas permite obtener un reducido rendimiento por hectárea.</a:t>
            </a:r>
          </a:p>
          <a:p>
            <a:pPr algn="just">
              <a:lnSpc>
                <a:spcPct val="125000"/>
              </a:lnSpc>
            </a:pP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El suelo es de textura franca con algunos horizontes franco-arcillosos. A partir de los 90 cm de profundidad y dependiendo del proceso de formación aluvial, se observan cantos rodados de diámetros variables que forman capas no uniformes. </a:t>
            </a:r>
          </a:p>
          <a:p>
            <a:pPr algn="just">
              <a:lnSpc>
                <a:spcPct val="125000"/>
              </a:lnSpc>
            </a:pPr>
            <a:endParaRPr lang="es-ES" sz="1100" b="0" u="none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90500" algn="just">
              <a:lnSpc>
                <a:spcPct val="125000"/>
              </a:lnSpc>
            </a:pPr>
            <a:endParaRPr lang="en-GB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90500" algn="just">
              <a:lnSpc>
                <a:spcPct val="125000"/>
              </a:lnSpc>
            </a:pP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 </a:t>
            </a:r>
          </a:p>
          <a:p>
            <a:pPr marL="190500" algn="just">
              <a:lnSpc>
                <a:spcPct val="125000"/>
              </a:lnSpc>
            </a:pP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 </a:t>
            </a:r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7 Imagen" descr="marca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4101" y="5205567"/>
            <a:ext cx="1161352" cy="991334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pagina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978145" y="795334"/>
            <a:ext cx="44640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7800">
              <a:lnSpc>
                <a:spcPct val="120000"/>
              </a:lnSpc>
            </a:pPr>
            <a:r>
              <a:rPr lang="es-AR" sz="1100" i="1" u="none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Ciclo </a:t>
            </a:r>
            <a:r>
              <a:rPr lang="es-AR" sz="1100" i="1" u="none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productivo </a:t>
            </a:r>
            <a:r>
              <a:rPr lang="es-AR" sz="1100" i="1" u="none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2008 </a:t>
            </a:r>
            <a:r>
              <a:rPr lang="es-AR" sz="1100" i="1" u="none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– </a:t>
            </a:r>
            <a:r>
              <a:rPr lang="es-AR" sz="1100" i="1" u="none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2009</a:t>
            </a:r>
            <a:endParaRPr lang="es-AR" sz="1100" i="1" u="none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086" name="Rectangle 4"/>
          <p:cNvSpPr>
            <a:spLocks noChangeArrowheads="1"/>
          </p:cNvSpPr>
          <p:nvPr/>
        </p:nvSpPr>
        <p:spPr bwMode="auto">
          <a:xfrm>
            <a:off x="1158994" y="1116305"/>
            <a:ext cx="6149856" cy="435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25000"/>
              </a:lnSpc>
            </a:pPr>
            <a:r>
              <a:rPr lang="es-AR" sz="1050" b="0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s-AR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invierno de 2008 fue moderado en sus temperaturas mínimas. Se obtuvo </a:t>
            </a:r>
            <a:r>
              <a:rPr lang="es-AR" sz="1050" b="0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una </a:t>
            </a:r>
            <a:r>
              <a:rPr lang="es-AR" sz="1050" b="0" u="none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brotación</a:t>
            </a:r>
            <a:r>
              <a:rPr lang="es-AR" sz="1050" b="0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AR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uniforme y adelantada 15 días debido a las altas temperaturas en los meses de Octubre y Noviembre.</a:t>
            </a:r>
          </a:p>
          <a:p>
            <a:pPr algn="just">
              <a:lnSpc>
                <a:spcPct val="125000"/>
              </a:lnSpc>
            </a:pPr>
            <a:r>
              <a:rPr lang="es-AR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La primavera fue templada, sin episodios de heladas permitiendo una buena floración y el posterior cuaje. Algunos episodios de viento Zonda azotaron la zona, pero no afectaron el viñedo gracias a las barreras de protección natural.</a:t>
            </a:r>
            <a:endParaRPr lang="es-AR" sz="1050" b="0" u="none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es-AR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 inicio del verano la </a:t>
            </a:r>
            <a:r>
              <a:rPr lang="es-AR" sz="1050" b="0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Sudestada </a:t>
            </a:r>
            <a:r>
              <a:rPr lang="es-AR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se hizo sentir. Algunas tormentas con granizo durante Diciembre y Enero azotaron </a:t>
            </a:r>
            <a:r>
              <a:rPr lang="es-AR" sz="1050" b="0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AR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zona sin afectar el refugio de Eolo. </a:t>
            </a:r>
          </a:p>
          <a:p>
            <a:pPr algn="just">
              <a:lnSpc>
                <a:spcPct val="125000"/>
              </a:lnSpc>
            </a:pPr>
            <a:r>
              <a:rPr lang="es-AR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es-AR" sz="1050" b="0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marzo </a:t>
            </a:r>
            <a:r>
              <a:rPr lang="es-AR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también se produjeron algunas lluvias que acompañaron la madurez </a:t>
            </a:r>
            <a:r>
              <a:rPr lang="es-AR" sz="1050" b="0" u="none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polifenólica</a:t>
            </a:r>
            <a:r>
              <a:rPr lang="es-AR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de las uvas, sin afectar la sanidad. </a:t>
            </a:r>
          </a:p>
          <a:p>
            <a:pPr algn="just">
              <a:lnSpc>
                <a:spcPct val="125000"/>
              </a:lnSpc>
            </a:pPr>
            <a:r>
              <a:rPr lang="es-AR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El seguimiento de la madurez en forma detallada y continua, acotó el periodo de </a:t>
            </a:r>
            <a:r>
              <a:rPr lang="es-AR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cosecha entre el 10 y el 20 de abril en </a:t>
            </a:r>
            <a:r>
              <a:rPr lang="es-ES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dos etapas.</a:t>
            </a:r>
            <a:endParaRPr lang="es-ES" sz="1050" b="0" u="none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5 Imagen" descr="marca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4101" y="5205567"/>
            <a:ext cx="1161352" cy="991334"/>
          </a:xfrm>
          <a:prstGeom prst="rect">
            <a:avLst/>
          </a:prstGeom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160657" y="4821268"/>
            <a:ext cx="5470853" cy="479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s-AR" sz="1100" u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Cosecha manual </a:t>
            </a:r>
            <a:r>
              <a:rPr lang="es-ES" sz="1100" u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 cajas plásticas de 15 kg</a:t>
            </a:r>
            <a:r>
              <a:rPr lang="es-AR" sz="1100" u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s-AR" sz="1100" u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entre el 10 y el 20 </a:t>
            </a:r>
            <a:r>
              <a:rPr lang="es-ES" sz="1100" u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s-ES" sz="1100" u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abril de </a:t>
            </a:r>
            <a:r>
              <a:rPr lang="es-ES" sz="1100" u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2009.</a:t>
            </a:r>
          </a:p>
          <a:p>
            <a:pPr>
              <a:lnSpc>
                <a:spcPct val="120000"/>
              </a:lnSpc>
            </a:pPr>
            <a:r>
              <a:rPr lang="es-ES" sz="1100" u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Rendimiento: 3,200 kg por </a:t>
            </a:r>
            <a:r>
              <a:rPr lang="es-ES" sz="1100" u="non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hectarea</a:t>
            </a:r>
            <a:r>
              <a:rPr lang="es-ES" sz="1100" u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s-AR" sz="1100" u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151665" y="3830503"/>
            <a:ext cx="6029342" cy="966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es-ES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Poda, entre la segunda semana de julio y la primera semana de agosto de 2008.</a:t>
            </a:r>
          </a:p>
          <a:p>
            <a:pPr>
              <a:lnSpc>
                <a:spcPct val="120000"/>
              </a:lnSpc>
            </a:pPr>
            <a:r>
              <a:rPr lang="es-ES" sz="1050" b="0" u="none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Desbrote</a:t>
            </a:r>
            <a:r>
              <a:rPr lang="es-ES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, en la segunda semana de noviembre de 2008. </a:t>
            </a:r>
          </a:p>
          <a:p>
            <a:pPr>
              <a:lnSpc>
                <a:spcPct val="120000"/>
              </a:lnSpc>
            </a:pPr>
            <a:r>
              <a:rPr lang="es-ES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Restricción del riego, entre floración y cuaje a fines de noviembre de 2008. </a:t>
            </a:r>
          </a:p>
          <a:p>
            <a:pPr>
              <a:lnSpc>
                <a:spcPct val="120000"/>
              </a:lnSpc>
            </a:pPr>
            <a:r>
              <a:rPr lang="es-ES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Raleo de racimos, en la segunda semana de enero de 2009.</a:t>
            </a:r>
            <a:endParaRPr lang="es-ES" sz="1050" b="0" u="none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965206" y="3561576"/>
            <a:ext cx="446405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7800" algn="just">
              <a:lnSpc>
                <a:spcPct val="120000"/>
              </a:lnSpc>
            </a:pPr>
            <a:r>
              <a:rPr lang="es-ES" sz="1100" i="1" u="none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Labores en el viñedo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12 Imagen" descr="pagina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4101" name="Rectangle 1"/>
          <p:cNvSpPr>
            <a:spLocks noChangeArrowheads="1"/>
          </p:cNvSpPr>
          <p:nvPr/>
        </p:nvSpPr>
        <p:spPr bwMode="auto">
          <a:xfrm>
            <a:off x="1143326" y="786859"/>
            <a:ext cx="52660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s-ES" sz="1200" i="1" u="none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Composición: </a:t>
            </a:r>
            <a:r>
              <a:rPr lang="es-ES" sz="1200" u="none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100% </a:t>
            </a:r>
            <a:r>
              <a:rPr lang="es-ES" sz="1200" u="none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Malbec</a:t>
            </a:r>
            <a:endParaRPr lang="es-AR" sz="1200" u="none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1141684" y="1039955"/>
            <a:ext cx="6359274" cy="537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s-ES" sz="1100" i="1" u="none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Vinificación</a:t>
            </a:r>
          </a:p>
          <a:p>
            <a:pPr eaLnBrk="0" hangingPunct="0"/>
            <a:endParaRPr lang="es-AR" sz="700" b="0" u="none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s-AR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Selección </a:t>
            </a:r>
            <a:r>
              <a:rPr lang="es-AR" sz="105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manual de racimos, descobajado y luego selección manual de granos. Molienda suave con rodillos. </a:t>
            </a:r>
          </a:p>
          <a:p>
            <a:pPr eaLnBrk="0" hangingPunct="0">
              <a:lnSpc>
                <a:spcPct val="110000"/>
              </a:lnSpc>
            </a:pPr>
            <a:r>
              <a:rPr lang="es-ES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72 </a:t>
            </a:r>
            <a:r>
              <a:rPr lang="es-ES" sz="105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horas de maceración previa a la fermentación entre 4 y 7ºC. </a:t>
            </a:r>
            <a:endParaRPr lang="es-AR" sz="1050" b="0" u="none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s-ES" sz="105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Fermentación alcohólica en tanques de acero </a:t>
            </a:r>
            <a:r>
              <a:rPr lang="es-ES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inoxidable troncocónicos </a:t>
            </a:r>
            <a:r>
              <a:rPr lang="es-ES" sz="105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durante 10 a </a:t>
            </a:r>
            <a:r>
              <a:rPr lang="es-ES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15 días</a:t>
            </a:r>
            <a:r>
              <a:rPr lang="es-ES" sz="105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, a temperatura controlada de </a:t>
            </a:r>
            <a:r>
              <a:rPr lang="es-ES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26-27ºC.</a:t>
            </a:r>
          </a:p>
          <a:p>
            <a:pPr eaLnBrk="0" hangingPunct="0">
              <a:lnSpc>
                <a:spcPct val="110000"/>
              </a:lnSpc>
            </a:pPr>
            <a:r>
              <a:rPr lang="es-ES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Uso </a:t>
            </a:r>
            <a:r>
              <a:rPr lang="es-ES" sz="105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de levaduras seleccionadas: </a:t>
            </a:r>
            <a:r>
              <a:rPr lang="es-ES" sz="1050" b="0" u="none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Saccharomyces</a:t>
            </a:r>
            <a:r>
              <a:rPr lang="es-ES" sz="105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 </a:t>
            </a:r>
            <a:r>
              <a:rPr lang="es-ES" sz="1050" b="0" u="none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Cerevisiae</a:t>
            </a:r>
            <a:r>
              <a:rPr lang="es-ES" sz="105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 (</a:t>
            </a:r>
            <a:r>
              <a:rPr lang="es-ES" sz="1050" b="0" u="none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Bayanus</a:t>
            </a:r>
            <a:r>
              <a:rPr lang="es-ES" sz="105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). </a:t>
            </a:r>
          </a:p>
          <a:p>
            <a:pPr eaLnBrk="0" hangingPunct="0">
              <a:lnSpc>
                <a:spcPct val="110000"/>
              </a:lnSpc>
            </a:pPr>
            <a:r>
              <a:rPr lang="es-ES" sz="105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Maceración post-fermentativa </a:t>
            </a:r>
            <a:r>
              <a:rPr lang="es-ES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durante 10 </a:t>
            </a:r>
            <a:r>
              <a:rPr lang="es-ES" sz="105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a 12 días. Trasiego directo a </a:t>
            </a:r>
            <a:r>
              <a:rPr lang="es-ES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barricas. </a:t>
            </a:r>
            <a:r>
              <a:rPr lang="es-ES" sz="105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Fermentación </a:t>
            </a:r>
            <a:r>
              <a:rPr lang="es-ES" sz="1050" b="0" u="none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maloláctica</a:t>
            </a:r>
            <a:r>
              <a:rPr lang="es-ES" sz="1050" b="0" u="none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 100% natural</a:t>
            </a:r>
            <a:r>
              <a:rPr lang="es-ES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.</a:t>
            </a:r>
          </a:p>
          <a:p>
            <a:pPr eaLnBrk="0" hangingPunct="0"/>
            <a:endParaRPr lang="es-ES" sz="800" b="0" u="none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eaLnBrk="0" hangingPunct="0"/>
            <a:r>
              <a:rPr lang="es-ES" sz="1100" i="1" u="none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Crianza </a:t>
            </a:r>
          </a:p>
          <a:p>
            <a:pPr eaLnBrk="0" hangingPunct="0"/>
            <a:endParaRPr lang="es-ES" sz="700" i="1" u="none" dirty="0" smtClean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s-ES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18 meses en barricas de roble francés (70% nuevas y 30% 1º uso) con nivel de tostado medio-plus. </a:t>
            </a:r>
            <a:endParaRPr lang="es-AR" sz="1050" b="0" u="none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s-ES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Tres trasiegos empleando gases inertes, sin el uso de bombas</a:t>
            </a:r>
            <a:r>
              <a:rPr lang="es-ES" sz="11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. </a:t>
            </a:r>
          </a:p>
          <a:p>
            <a:pPr eaLnBrk="0" hangingPunct="0"/>
            <a:endParaRPr lang="es-ES" sz="800" b="0" u="none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eaLnBrk="0" hangingPunct="0"/>
            <a:r>
              <a:rPr lang="es-ES" sz="1100" i="1" u="none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Embotellado</a:t>
            </a:r>
          </a:p>
          <a:p>
            <a:pPr eaLnBrk="0" hangingPunct="0"/>
            <a:endParaRPr lang="es-AR" sz="700" u="none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s-ES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Filtración suave con filtros de polipropileno de 5 µm.</a:t>
            </a:r>
            <a:endParaRPr lang="es-AR" sz="1050" b="0" u="none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s-ES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Fecha de embotellado: 23 de diciembre de 2010</a:t>
            </a:r>
            <a:endParaRPr lang="es-AR" sz="1050" b="0" u="none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s-ES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Tiempo de guarda en botella: 12 meses</a:t>
            </a:r>
            <a:endParaRPr lang="es-AR" sz="1050" b="0" u="none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s-ES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Número de botellas producidas: 5.855</a:t>
            </a:r>
          </a:p>
          <a:p>
            <a:pPr eaLnBrk="0" hangingPunct="0"/>
            <a:endParaRPr lang="es-ES" sz="800" b="0" u="none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eaLnBrk="0" hangingPunct="0"/>
            <a:r>
              <a:rPr lang="es-ES" sz="1100" i="1" u="none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Análisis de laboratorio </a:t>
            </a:r>
            <a:endParaRPr lang="es-AR" sz="1100" u="none" dirty="0" smtClean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eaLnBrk="0" hangingPunct="0"/>
            <a:endParaRPr lang="es-ES" sz="700" u="none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s-ES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Contenido de alcohol: 15,5 % Vol. (20ºC)</a:t>
            </a:r>
            <a:endParaRPr lang="es-AR" sz="1050" b="0" u="none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s-ES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pH:</a:t>
            </a:r>
            <a:r>
              <a:rPr lang="es-ES" sz="1050" b="0" u="none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s-ES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3,60</a:t>
            </a:r>
            <a:endParaRPr lang="es-AR" sz="1050" b="0" u="none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s-ES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Acidez total: 5,92 g/l ácido tartárico</a:t>
            </a:r>
            <a:endParaRPr lang="es-AR" sz="1050" b="0" u="none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s-ES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Acidez volátil: 0,65 g/l ácido acético</a:t>
            </a:r>
            <a:endParaRPr lang="es-AR" sz="1050" b="0" u="none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s-ES" sz="105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Azúcar residual: 2,25 g/l </a:t>
            </a:r>
          </a:p>
          <a:p>
            <a:pPr eaLnBrk="0" hangingPunct="0"/>
            <a:endParaRPr lang="es-AR" sz="1100" u="none" dirty="0" smtClean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eaLnBrk="0" hangingPunct="0"/>
            <a:endParaRPr lang="es-AR" sz="1100" b="0" u="none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5" name="14 Imagen" descr="marca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4101" y="5205567"/>
            <a:ext cx="1161352" cy="991334"/>
          </a:xfrm>
          <a:prstGeom prst="rect">
            <a:avLst/>
          </a:prstGeom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135557" y="499679"/>
            <a:ext cx="4753300" cy="30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es-ES" sz="1200" i="1" u="non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Victoria Prandina y </a:t>
            </a:r>
            <a:r>
              <a:rPr lang="es-ES" sz="1200" i="1" u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Enrique Tirado son sus creadores.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barros\AppData\Local\Microsoft\Windows\Temporary Internet Files\Content.Outlook\42DXGTE1\pantalla Presentac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3999" cy="6927994"/>
          </a:xfrm>
          <a:prstGeom prst="rect">
            <a:avLst/>
          </a:prstGeom>
          <a:noFill/>
        </p:spPr>
      </p:pic>
      <p:sp>
        <p:nvSpPr>
          <p:cNvPr id="19462" name="7 Rectángulo"/>
          <p:cNvSpPr>
            <a:spLocks noChangeArrowheads="1"/>
          </p:cNvSpPr>
          <p:nvPr/>
        </p:nvSpPr>
        <p:spPr bwMode="auto">
          <a:xfrm>
            <a:off x="881063" y="1428736"/>
            <a:ext cx="4248150" cy="289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s-ES" sz="1100" i="1" u="none" dirty="0">
                <a:solidFill>
                  <a:schemeClr val="bg1">
                    <a:lumMod val="85000"/>
                  </a:schemeClr>
                </a:solidFill>
                <a:cs typeface="Times New Roman" pitchFamily="18" charset="0"/>
              </a:rPr>
              <a:t>Notas de Cata</a:t>
            </a:r>
            <a:endParaRPr lang="es-AR" sz="1100" dirty="0">
              <a:solidFill>
                <a:schemeClr val="bg1">
                  <a:lumMod val="8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9466" name="7 Rectángulo"/>
          <p:cNvSpPr>
            <a:spLocks noChangeArrowheads="1"/>
          </p:cNvSpPr>
          <p:nvPr/>
        </p:nvSpPr>
        <p:spPr bwMode="auto">
          <a:xfrm>
            <a:off x="881063" y="1789099"/>
            <a:ext cx="4050978" cy="97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s-ES" sz="1100" i="1" u="none" dirty="0">
                <a:solidFill>
                  <a:schemeClr val="bg1">
                    <a:lumMod val="85000"/>
                  </a:schemeClr>
                </a:solidFill>
                <a:cs typeface="Times New Roman" pitchFamily="18" charset="0"/>
              </a:rPr>
              <a:t>Aspecto</a:t>
            </a:r>
          </a:p>
          <a:p>
            <a:pPr lvl="0">
              <a:lnSpc>
                <a:spcPct val="130000"/>
              </a:lnSpc>
            </a:pPr>
            <a:r>
              <a:rPr lang="es-AR" sz="1100" b="0" u="none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Muestra gran densidad cuando cae y se desliza en la copa. Atrae su luminosidad, su color carmín profundo revela destellos </a:t>
            </a:r>
            <a:r>
              <a:rPr lang="es-AR" sz="1100" b="0" u="none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violáceos.</a:t>
            </a:r>
            <a:endParaRPr lang="es-AR" sz="1100" u="none" dirty="0">
              <a:solidFill>
                <a:schemeClr val="bg1">
                  <a:lumMod val="8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9467" name="7 Rectángulo"/>
          <p:cNvSpPr>
            <a:spLocks noChangeArrowheads="1"/>
          </p:cNvSpPr>
          <p:nvPr/>
        </p:nvSpPr>
        <p:spPr bwMode="auto">
          <a:xfrm>
            <a:off x="881063" y="4032530"/>
            <a:ext cx="4195762" cy="650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s-ES" sz="1100" i="1" u="none" dirty="0">
                <a:solidFill>
                  <a:schemeClr val="bg1">
                    <a:lumMod val="85000"/>
                  </a:schemeClr>
                </a:solidFill>
                <a:cs typeface="Times New Roman" pitchFamily="18" charset="0"/>
              </a:rPr>
              <a:t>Paladar</a:t>
            </a:r>
          </a:p>
          <a:p>
            <a:pPr lvl="0" eaLnBrk="0" hangingPunct="0"/>
            <a:r>
              <a:rPr lang="es-AR" sz="1100" b="0" u="none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Se expresa dulcemente cuando ingresa en la boca, estructura y acidez alcanzan la perfección.</a:t>
            </a:r>
            <a:endParaRPr lang="es-AR" b="0" u="none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68" name="7 Rectángulo"/>
          <p:cNvSpPr>
            <a:spLocks noChangeArrowheads="1"/>
          </p:cNvSpPr>
          <p:nvPr/>
        </p:nvSpPr>
        <p:spPr bwMode="auto">
          <a:xfrm>
            <a:off x="881063" y="2758313"/>
            <a:ext cx="4248150" cy="119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s-ES" sz="1100" i="1" u="none" dirty="0">
                <a:solidFill>
                  <a:schemeClr val="bg1">
                    <a:lumMod val="85000"/>
                  </a:schemeClr>
                </a:solidFill>
                <a:cs typeface="Times New Roman" pitchFamily="18" charset="0"/>
              </a:rPr>
              <a:t>Aroma</a:t>
            </a:r>
          </a:p>
          <a:p>
            <a:pPr lvl="0">
              <a:lnSpc>
                <a:spcPct val="130000"/>
              </a:lnSpc>
            </a:pPr>
            <a:r>
              <a:rPr lang="es-AR" sz="1100" b="0" u="none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Sutil y elegante, se pueden percibir aromas a ciruelas, guindas, cerezas y </a:t>
            </a:r>
            <a:r>
              <a:rPr lang="es-AR" sz="1100" b="0" u="none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exóticas </a:t>
            </a:r>
            <a:r>
              <a:rPr lang="es-AR" sz="1100" b="0" u="none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notas a violetas. Se descubren aromas que podemos atribuir a su reposo en barricas de roble francés, tabaco, humo de naranjo, canela y vainilla.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6115</TotalTime>
  <Words>649</Words>
  <Application>Microsoft Office PowerPoint</Application>
  <PresentationFormat>Presentación en pantalla (4:3)</PresentationFormat>
  <Paragraphs>60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Company>Trivento Bodegas y Viñedos S.A.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EOLO</dc:title>
  <dc:creator>mcaamano</dc:creator>
  <cp:lastModifiedBy>sbarros</cp:lastModifiedBy>
  <cp:revision>400</cp:revision>
  <dcterms:created xsi:type="dcterms:W3CDTF">2009-09-28T19:53:14Z</dcterms:created>
  <dcterms:modified xsi:type="dcterms:W3CDTF">2012-05-31T14:57:27Z</dcterms:modified>
</cp:coreProperties>
</file>