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45" r:id="rId2"/>
    <p:sldId id="348" r:id="rId3"/>
    <p:sldId id="357" r:id="rId4"/>
    <p:sldId id="356" r:id="rId5"/>
    <p:sldId id="359" r:id="rId6"/>
    <p:sldId id="361" r:id="rId7"/>
  </p:sldIdLst>
  <p:sldSz cx="9144000" cy="6858000" type="screen4x3"/>
  <p:notesSz cx="6858000" cy="9144000"/>
  <p:defaultTextStyle>
    <a:defPPr>
      <a:defRPr lang="es-AR"/>
    </a:defPPr>
    <a:lvl1pPr algn="l" rtl="0" fontAlgn="base">
      <a:spcBef>
        <a:spcPct val="0"/>
      </a:spcBef>
      <a:spcAft>
        <a:spcPct val="0"/>
      </a:spcAft>
      <a:defRPr b="1" u="sng" kern="1200">
        <a:solidFill>
          <a:schemeClr val="tx1"/>
        </a:solidFill>
        <a:latin typeface="Arial" charset="0"/>
        <a:ea typeface="+mn-ea"/>
        <a:cs typeface="Arial" charset="0"/>
      </a:defRPr>
    </a:lvl1pPr>
    <a:lvl2pPr marL="457200" algn="l" rtl="0" fontAlgn="base">
      <a:spcBef>
        <a:spcPct val="0"/>
      </a:spcBef>
      <a:spcAft>
        <a:spcPct val="0"/>
      </a:spcAft>
      <a:defRPr b="1" u="sng" kern="1200">
        <a:solidFill>
          <a:schemeClr val="tx1"/>
        </a:solidFill>
        <a:latin typeface="Arial" charset="0"/>
        <a:ea typeface="+mn-ea"/>
        <a:cs typeface="Arial" charset="0"/>
      </a:defRPr>
    </a:lvl2pPr>
    <a:lvl3pPr marL="914400" algn="l" rtl="0" fontAlgn="base">
      <a:spcBef>
        <a:spcPct val="0"/>
      </a:spcBef>
      <a:spcAft>
        <a:spcPct val="0"/>
      </a:spcAft>
      <a:defRPr b="1" u="sng" kern="1200">
        <a:solidFill>
          <a:schemeClr val="tx1"/>
        </a:solidFill>
        <a:latin typeface="Arial" charset="0"/>
        <a:ea typeface="+mn-ea"/>
        <a:cs typeface="Arial" charset="0"/>
      </a:defRPr>
    </a:lvl3pPr>
    <a:lvl4pPr marL="1371600" algn="l" rtl="0" fontAlgn="base">
      <a:spcBef>
        <a:spcPct val="0"/>
      </a:spcBef>
      <a:spcAft>
        <a:spcPct val="0"/>
      </a:spcAft>
      <a:defRPr b="1" u="sng" kern="1200">
        <a:solidFill>
          <a:schemeClr val="tx1"/>
        </a:solidFill>
        <a:latin typeface="Arial" charset="0"/>
        <a:ea typeface="+mn-ea"/>
        <a:cs typeface="Arial" charset="0"/>
      </a:defRPr>
    </a:lvl4pPr>
    <a:lvl5pPr marL="1828800" algn="l" rtl="0" fontAlgn="base">
      <a:spcBef>
        <a:spcPct val="0"/>
      </a:spcBef>
      <a:spcAft>
        <a:spcPct val="0"/>
      </a:spcAft>
      <a:defRPr b="1" u="sng" kern="1200">
        <a:solidFill>
          <a:schemeClr val="tx1"/>
        </a:solidFill>
        <a:latin typeface="Arial" charset="0"/>
        <a:ea typeface="+mn-ea"/>
        <a:cs typeface="Arial" charset="0"/>
      </a:defRPr>
    </a:lvl5pPr>
    <a:lvl6pPr marL="2286000" algn="l" defTabSz="914400" rtl="0" eaLnBrk="1" latinLnBrk="0" hangingPunct="1">
      <a:defRPr b="1" u="sng" kern="1200">
        <a:solidFill>
          <a:schemeClr val="tx1"/>
        </a:solidFill>
        <a:latin typeface="Arial" charset="0"/>
        <a:ea typeface="+mn-ea"/>
        <a:cs typeface="Arial" charset="0"/>
      </a:defRPr>
    </a:lvl6pPr>
    <a:lvl7pPr marL="2743200" algn="l" defTabSz="914400" rtl="0" eaLnBrk="1" latinLnBrk="0" hangingPunct="1">
      <a:defRPr b="1" u="sng" kern="1200">
        <a:solidFill>
          <a:schemeClr val="tx1"/>
        </a:solidFill>
        <a:latin typeface="Arial" charset="0"/>
        <a:ea typeface="+mn-ea"/>
        <a:cs typeface="Arial" charset="0"/>
      </a:defRPr>
    </a:lvl7pPr>
    <a:lvl8pPr marL="3200400" algn="l" defTabSz="914400" rtl="0" eaLnBrk="1" latinLnBrk="0" hangingPunct="1">
      <a:defRPr b="1" u="sng" kern="1200">
        <a:solidFill>
          <a:schemeClr val="tx1"/>
        </a:solidFill>
        <a:latin typeface="Arial" charset="0"/>
        <a:ea typeface="+mn-ea"/>
        <a:cs typeface="Arial" charset="0"/>
      </a:defRPr>
    </a:lvl8pPr>
    <a:lvl9pPr marL="3657600" algn="l" defTabSz="914400" rtl="0" eaLnBrk="1" latinLnBrk="0" hangingPunct="1">
      <a:defRPr b="1"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3C0F"/>
    <a:srgbClr val="A86318"/>
    <a:srgbClr val="CC9900"/>
    <a:srgbClr val="52CE58"/>
    <a:srgbClr val="DF8521"/>
    <a:srgbClr val="217F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1" autoAdjust="0"/>
    <p:restoredTop sz="94444" autoAdjust="0"/>
  </p:normalViewPr>
  <p:slideViewPr>
    <p:cSldViewPr showGuides="1">
      <p:cViewPr>
        <p:scale>
          <a:sx n="62" d="100"/>
          <a:sy n="62" d="100"/>
        </p:scale>
        <p:origin x="-984" y="-144"/>
      </p:cViewPr>
      <p:guideLst>
        <p:guide orient="horz" pos="845"/>
        <p:guide orient="horz" pos="3702"/>
        <p:guide orient="horz" pos="1071"/>
        <p:guide pos="612"/>
        <p:guide pos="5239"/>
        <p:guide pos="2880"/>
      </p:guideLst>
    </p:cSldViewPr>
  </p:slideViewPr>
  <p:outlineViewPr>
    <p:cViewPr>
      <p:scale>
        <a:sx n="33" d="100"/>
        <a:sy n="33" d="100"/>
      </p:scale>
      <p:origin x="0" y="78"/>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1" d="100"/>
          <a:sy n="61" d="100"/>
        </p:scale>
        <p:origin x="-264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u="none">
                <a:latin typeface="+mn-lt"/>
                <a:cs typeface="+mn-cs"/>
              </a:defRPr>
            </a:lvl1pPr>
          </a:lstStyle>
          <a:p>
            <a:pPr>
              <a:defRPr/>
            </a:pPr>
            <a:endParaRPr lang="es-AR"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u="none">
                <a:latin typeface="+mn-lt"/>
                <a:cs typeface="+mn-cs"/>
              </a:defRPr>
            </a:lvl1pPr>
          </a:lstStyle>
          <a:p>
            <a:pPr>
              <a:defRPr/>
            </a:pPr>
            <a:fld id="{F5DCDA67-29F2-4999-A23B-2244A11A2D8D}" type="datetimeFigureOut">
              <a:rPr lang="es-AR"/>
              <a:pPr>
                <a:defRPr/>
              </a:pPr>
              <a:t>22/03/2013</a:t>
            </a:fld>
            <a:endParaRPr lang="es-AR"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u="none">
                <a:latin typeface="+mn-lt"/>
                <a:cs typeface="+mn-cs"/>
              </a:defRPr>
            </a:lvl1pPr>
          </a:lstStyle>
          <a:p>
            <a:pPr>
              <a:defRPr/>
            </a:pPr>
            <a:endParaRPr lang="es-AR"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u="none">
                <a:latin typeface="+mn-lt"/>
                <a:cs typeface="+mn-cs"/>
              </a:defRPr>
            </a:lvl1pPr>
          </a:lstStyle>
          <a:p>
            <a:pPr>
              <a:defRPr/>
            </a:pPr>
            <a:fld id="{BA69175B-11DC-474B-A8C6-E1D941DC6726}" type="slidenum">
              <a:rPr lang="es-AR"/>
              <a:pPr>
                <a:defRPr/>
              </a:pPr>
              <a:t>‹Nº›</a:t>
            </a:fld>
            <a:endParaRPr lang="es-A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u="none">
                <a:latin typeface="+mn-lt"/>
                <a:cs typeface="+mn-cs"/>
              </a:defRPr>
            </a:lvl1pPr>
          </a:lstStyle>
          <a:p>
            <a:pPr>
              <a:defRPr/>
            </a:pPr>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u="none">
                <a:latin typeface="+mn-lt"/>
                <a:cs typeface="+mn-cs"/>
              </a:defRPr>
            </a:lvl1pPr>
          </a:lstStyle>
          <a:p>
            <a:pPr>
              <a:defRPr/>
            </a:pPr>
            <a:fld id="{DC9F4A3F-97E3-4621-B5FB-3932382C3E05}" type="datetimeFigureOut">
              <a:rPr lang="es-AR"/>
              <a:pPr>
                <a:defRPr/>
              </a:pPr>
              <a:t>22/03/2013</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u="none">
                <a:latin typeface="+mn-lt"/>
                <a:cs typeface="+mn-cs"/>
              </a:defRPr>
            </a:lvl1pPr>
          </a:lstStyle>
          <a:p>
            <a:pPr>
              <a:defRPr/>
            </a:pPr>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u="none">
                <a:latin typeface="+mn-lt"/>
                <a:cs typeface="+mn-cs"/>
              </a:defRPr>
            </a:lvl1pPr>
          </a:lstStyle>
          <a:p>
            <a:pPr>
              <a:defRPr/>
            </a:pPr>
            <a:fld id="{9951A615-0B10-4FCE-8CA3-9B85E5A07F30}" type="slidenum">
              <a:rPr lang="es-AR"/>
              <a:pPr>
                <a:defRPr/>
              </a:pPr>
              <a:t>‹Nº›</a:t>
            </a:fld>
            <a:endParaRPr lang="es-A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792E4988-A1DA-4066-920C-E37D429EB004}" type="datetimeFigureOut">
              <a:rPr lang="es-AR"/>
              <a:pPr>
                <a:defRPr/>
              </a:pPr>
              <a:t>22/03/2013</a:t>
            </a:fld>
            <a:endParaRPr lang="es-AR" dirty="0"/>
          </a:p>
        </p:txBody>
      </p:sp>
      <p:sp>
        <p:nvSpPr>
          <p:cNvPr id="5" name="4 Marcador de pie de página"/>
          <p:cNvSpPr>
            <a:spLocks noGrp="1"/>
          </p:cNvSpPr>
          <p:nvPr>
            <p:ph type="ftr" sz="quarter" idx="11"/>
          </p:nvPr>
        </p:nvSpPr>
        <p:spPr/>
        <p:txBody>
          <a:bodyPr/>
          <a:lstStyle>
            <a:lvl1pPr>
              <a:defRPr/>
            </a:lvl1pPr>
          </a:lstStyle>
          <a:p>
            <a:pPr>
              <a:defRPr/>
            </a:pPr>
            <a:endParaRPr lang="es-AR" dirty="0"/>
          </a:p>
        </p:txBody>
      </p:sp>
      <p:sp>
        <p:nvSpPr>
          <p:cNvPr id="6" name="5 Marcador de número de diapositiva"/>
          <p:cNvSpPr>
            <a:spLocks noGrp="1"/>
          </p:cNvSpPr>
          <p:nvPr>
            <p:ph type="sldNum" sz="quarter" idx="12"/>
          </p:nvPr>
        </p:nvSpPr>
        <p:spPr/>
        <p:txBody>
          <a:bodyPr/>
          <a:lstStyle>
            <a:lvl1pPr>
              <a:defRPr/>
            </a:lvl1pPr>
          </a:lstStyle>
          <a:p>
            <a:pPr>
              <a:defRPr/>
            </a:pPr>
            <a:fld id="{1E978A97-CFA7-44B5-88F3-6666DAECC1DD}" type="slidenum">
              <a:rPr lang="es-AR"/>
              <a:pPr>
                <a:defRPr/>
              </a:pPr>
              <a:t>‹Nº›</a:t>
            </a:fld>
            <a:endParaRPr lang="es-AR"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FD98AF08-878B-450E-9363-57ACE45A9425}" type="datetimeFigureOut">
              <a:rPr lang="es-AR"/>
              <a:pPr>
                <a:defRPr/>
              </a:pPr>
              <a:t>22/03/2013</a:t>
            </a:fld>
            <a:endParaRPr lang="es-AR" dirty="0"/>
          </a:p>
        </p:txBody>
      </p:sp>
      <p:sp>
        <p:nvSpPr>
          <p:cNvPr id="5" name="4 Marcador de pie de página"/>
          <p:cNvSpPr>
            <a:spLocks noGrp="1"/>
          </p:cNvSpPr>
          <p:nvPr>
            <p:ph type="ftr" sz="quarter" idx="11"/>
          </p:nvPr>
        </p:nvSpPr>
        <p:spPr/>
        <p:txBody>
          <a:bodyPr/>
          <a:lstStyle>
            <a:lvl1pPr>
              <a:defRPr/>
            </a:lvl1pPr>
          </a:lstStyle>
          <a:p>
            <a:pPr>
              <a:defRPr/>
            </a:pPr>
            <a:endParaRPr lang="es-AR" dirty="0"/>
          </a:p>
        </p:txBody>
      </p:sp>
      <p:sp>
        <p:nvSpPr>
          <p:cNvPr id="6" name="5 Marcador de número de diapositiva"/>
          <p:cNvSpPr>
            <a:spLocks noGrp="1"/>
          </p:cNvSpPr>
          <p:nvPr>
            <p:ph type="sldNum" sz="quarter" idx="12"/>
          </p:nvPr>
        </p:nvSpPr>
        <p:spPr/>
        <p:txBody>
          <a:bodyPr/>
          <a:lstStyle>
            <a:lvl1pPr>
              <a:defRPr/>
            </a:lvl1pPr>
          </a:lstStyle>
          <a:p>
            <a:pPr>
              <a:defRPr/>
            </a:pPr>
            <a:fld id="{FFA82CE1-3A1E-4BF6-971A-D59016E24CEF}" type="slidenum">
              <a:rPr lang="es-AR"/>
              <a:pPr>
                <a:defRPr/>
              </a:pPr>
              <a:t>‹Nº›</a:t>
            </a:fld>
            <a:endParaRPr lang="es-AR"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46EB4128-729B-4CC2-B86E-02939E286B9B}" type="datetimeFigureOut">
              <a:rPr lang="es-AR"/>
              <a:pPr>
                <a:defRPr/>
              </a:pPr>
              <a:t>22/03/2013</a:t>
            </a:fld>
            <a:endParaRPr lang="es-AR" dirty="0"/>
          </a:p>
        </p:txBody>
      </p:sp>
      <p:sp>
        <p:nvSpPr>
          <p:cNvPr id="5" name="4 Marcador de pie de página"/>
          <p:cNvSpPr>
            <a:spLocks noGrp="1"/>
          </p:cNvSpPr>
          <p:nvPr>
            <p:ph type="ftr" sz="quarter" idx="11"/>
          </p:nvPr>
        </p:nvSpPr>
        <p:spPr/>
        <p:txBody>
          <a:bodyPr/>
          <a:lstStyle>
            <a:lvl1pPr>
              <a:defRPr/>
            </a:lvl1pPr>
          </a:lstStyle>
          <a:p>
            <a:pPr>
              <a:defRPr/>
            </a:pPr>
            <a:endParaRPr lang="es-AR" dirty="0"/>
          </a:p>
        </p:txBody>
      </p:sp>
      <p:sp>
        <p:nvSpPr>
          <p:cNvPr id="6" name="5 Marcador de número de diapositiva"/>
          <p:cNvSpPr>
            <a:spLocks noGrp="1"/>
          </p:cNvSpPr>
          <p:nvPr>
            <p:ph type="sldNum" sz="quarter" idx="12"/>
          </p:nvPr>
        </p:nvSpPr>
        <p:spPr/>
        <p:txBody>
          <a:bodyPr/>
          <a:lstStyle>
            <a:lvl1pPr>
              <a:defRPr/>
            </a:lvl1pPr>
          </a:lstStyle>
          <a:p>
            <a:pPr>
              <a:defRPr/>
            </a:pPr>
            <a:fld id="{4606676F-EBE8-4084-90AF-84D92C638224}" type="slidenum">
              <a:rPr lang="es-AR"/>
              <a:pPr>
                <a:defRPr/>
              </a:pPr>
              <a:t>‹Nº›</a:t>
            </a:fld>
            <a:endParaRPr lang="es-AR"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E7ECE6DC-7354-444B-A09E-D94A1EB8A23E}" type="datetimeFigureOut">
              <a:rPr lang="es-AR"/>
              <a:pPr>
                <a:defRPr/>
              </a:pPr>
              <a:t>22/03/2013</a:t>
            </a:fld>
            <a:endParaRPr lang="es-AR" dirty="0"/>
          </a:p>
        </p:txBody>
      </p:sp>
      <p:sp>
        <p:nvSpPr>
          <p:cNvPr id="5" name="4 Marcador de pie de página"/>
          <p:cNvSpPr>
            <a:spLocks noGrp="1"/>
          </p:cNvSpPr>
          <p:nvPr>
            <p:ph type="ftr" sz="quarter" idx="11"/>
          </p:nvPr>
        </p:nvSpPr>
        <p:spPr/>
        <p:txBody>
          <a:bodyPr/>
          <a:lstStyle>
            <a:lvl1pPr>
              <a:defRPr/>
            </a:lvl1pPr>
          </a:lstStyle>
          <a:p>
            <a:pPr>
              <a:defRPr/>
            </a:pPr>
            <a:endParaRPr lang="es-AR" dirty="0"/>
          </a:p>
        </p:txBody>
      </p:sp>
      <p:sp>
        <p:nvSpPr>
          <p:cNvPr id="6" name="5 Marcador de número de diapositiva"/>
          <p:cNvSpPr>
            <a:spLocks noGrp="1"/>
          </p:cNvSpPr>
          <p:nvPr>
            <p:ph type="sldNum" sz="quarter" idx="12"/>
          </p:nvPr>
        </p:nvSpPr>
        <p:spPr/>
        <p:txBody>
          <a:bodyPr/>
          <a:lstStyle>
            <a:lvl1pPr>
              <a:defRPr/>
            </a:lvl1pPr>
          </a:lstStyle>
          <a:p>
            <a:pPr>
              <a:defRPr/>
            </a:pPr>
            <a:fld id="{B296E790-4407-4305-ACFB-5EB98C5CD61F}" type="slidenum">
              <a:rPr lang="es-AR"/>
              <a:pPr>
                <a:defRPr/>
              </a:pPr>
              <a:t>‹Nº›</a:t>
            </a:fld>
            <a:endParaRPr lang="es-A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C8C3601-3EE9-4D3B-A9AC-8BA43C22CCAD}" type="datetimeFigureOut">
              <a:rPr lang="es-AR"/>
              <a:pPr>
                <a:defRPr/>
              </a:pPr>
              <a:t>22/03/2013</a:t>
            </a:fld>
            <a:endParaRPr lang="es-AR" dirty="0"/>
          </a:p>
        </p:txBody>
      </p:sp>
      <p:sp>
        <p:nvSpPr>
          <p:cNvPr id="5" name="4 Marcador de pie de página"/>
          <p:cNvSpPr>
            <a:spLocks noGrp="1"/>
          </p:cNvSpPr>
          <p:nvPr>
            <p:ph type="ftr" sz="quarter" idx="11"/>
          </p:nvPr>
        </p:nvSpPr>
        <p:spPr/>
        <p:txBody>
          <a:bodyPr/>
          <a:lstStyle>
            <a:lvl1pPr>
              <a:defRPr/>
            </a:lvl1pPr>
          </a:lstStyle>
          <a:p>
            <a:pPr>
              <a:defRPr/>
            </a:pPr>
            <a:endParaRPr lang="es-AR" dirty="0"/>
          </a:p>
        </p:txBody>
      </p:sp>
      <p:sp>
        <p:nvSpPr>
          <p:cNvPr id="6" name="5 Marcador de número de diapositiva"/>
          <p:cNvSpPr>
            <a:spLocks noGrp="1"/>
          </p:cNvSpPr>
          <p:nvPr>
            <p:ph type="sldNum" sz="quarter" idx="12"/>
          </p:nvPr>
        </p:nvSpPr>
        <p:spPr/>
        <p:txBody>
          <a:bodyPr/>
          <a:lstStyle>
            <a:lvl1pPr>
              <a:defRPr/>
            </a:lvl1pPr>
          </a:lstStyle>
          <a:p>
            <a:pPr>
              <a:defRPr/>
            </a:pPr>
            <a:fld id="{AF7B12A1-FD82-458C-8A7E-ECE7D0967EF4}" type="slidenum">
              <a:rPr lang="es-AR"/>
              <a:pPr>
                <a:defRPr/>
              </a:pPr>
              <a:t>‹Nº›</a:t>
            </a:fld>
            <a:endParaRPr lang="es-A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9CAD85CC-A21D-4EC1-8A83-DFBA6634D107}" type="datetimeFigureOut">
              <a:rPr lang="es-AR"/>
              <a:pPr>
                <a:defRPr/>
              </a:pPr>
              <a:t>22/03/2013</a:t>
            </a:fld>
            <a:endParaRPr lang="es-AR" dirty="0"/>
          </a:p>
        </p:txBody>
      </p:sp>
      <p:sp>
        <p:nvSpPr>
          <p:cNvPr id="6" name="4 Marcador de pie de página"/>
          <p:cNvSpPr>
            <a:spLocks noGrp="1"/>
          </p:cNvSpPr>
          <p:nvPr>
            <p:ph type="ftr" sz="quarter" idx="11"/>
          </p:nvPr>
        </p:nvSpPr>
        <p:spPr/>
        <p:txBody>
          <a:bodyPr/>
          <a:lstStyle>
            <a:lvl1pPr>
              <a:defRPr/>
            </a:lvl1pPr>
          </a:lstStyle>
          <a:p>
            <a:pPr>
              <a:defRPr/>
            </a:pPr>
            <a:endParaRPr lang="es-AR" dirty="0"/>
          </a:p>
        </p:txBody>
      </p:sp>
      <p:sp>
        <p:nvSpPr>
          <p:cNvPr id="7" name="5 Marcador de número de diapositiva"/>
          <p:cNvSpPr>
            <a:spLocks noGrp="1"/>
          </p:cNvSpPr>
          <p:nvPr>
            <p:ph type="sldNum" sz="quarter" idx="12"/>
          </p:nvPr>
        </p:nvSpPr>
        <p:spPr/>
        <p:txBody>
          <a:bodyPr/>
          <a:lstStyle>
            <a:lvl1pPr>
              <a:defRPr/>
            </a:lvl1pPr>
          </a:lstStyle>
          <a:p>
            <a:pPr>
              <a:defRPr/>
            </a:pPr>
            <a:fld id="{A7379BF3-ECFF-4897-833C-8BF649CD8D77}" type="slidenum">
              <a:rPr lang="es-AR"/>
              <a:pPr>
                <a:defRPr/>
              </a:pPr>
              <a:t>‹Nº›</a:t>
            </a:fld>
            <a:endParaRPr lang="es-A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3CAE6004-91F3-47CF-9C8F-EF9ABE5F83FE}" type="datetimeFigureOut">
              <a:rPr lang="es-AR"/>
              <a:pPr>
                <a:defRPr/>
              </a:pPr>
              <a:t>22/03/2013</a:t>
            </a:fld>
            <a:endParaRPr lang="es-AR" dirty="0"/>
          </a:p>
        </p:txBody>
      </p:sp>
      <p:sp>
        <p:nvSpPr>
          <p:cNvPr id="8" name="4 Marcador de pie de página"/>
          <p:cNvSpPr>
            <a:spLocks noGrp="1"/>
          </p:cNvSpPr>
          <p:nvPr>
            <p:ph type="ftr" sz="quarter" idx="11"/>
          </p:nvPr>
        </p:nvSpPr>
        <p:spPr/>
        <p:txBody>
          <a:bodyPr/>
          <a:lstStyle>
            <a:lvl1pPr>
              <a:defRPr/>
            </a:lvl1pPr>
          </a:lstStyle>
          <a:p>
            <a:pPr>
              <a:defRPr/>
            </a:pPr>
            <a:endParaRPr lang="es-AR" dirty="0"/>
          </a:p>
        </p:txBody>
      </p:sp>
      <p:sp>
        <p:nvSpPr>
          <p:cNvPr id="9" name="5 Marcador de número de diapositiva"/>
          <p:cNvSpPr>
            <a:spLocks noGrp="1"/>
          </p:cNvSpPr>
          <p:nvPr>
            <p:ph type="sldNum" sz="quarter" idx="12"/>
          </p:nvPr>
        </p:nvSpPr>
        <p:spPr/>
        <p:txBody>
          <a:bodyPr/>
          <a:lstStyle>
            <a:lvl1pPr>
              <a:defRPr/>
            </a:lvl1pPr>
          </a:lstStyle>
          <a:p>
            <a:pPr>
              <a:defRPr/>
            </a:pPr>
            <a:fld id="{AA0F8630-5D76-417B-998D-93D989B74EF4}" type="slidenum">
              <a:rPr lang="es-AR"/>
              <a:pPr>
                <a:defRPr/>
              </a:pPr>
              <a:t>‹Nº›</a:t>
            </a:fld>
            <a:endParaRPr lang="es-AR"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C71064F9-6BE1-4C70-9CC7-CEAE82AD329D}" type="datetimeFigureOut">
              <a:rPr lang="es-AR"/>
              <a:pPr>
                <a:defRPr/>
              </a:pPr>
              <a:t>22/03/2013</a:t>
            </a:fld>
            <a:endParaRPr lang="es-AR" dirty="0"/>
          </a:p>
        </p:txBody>
      </p:sp>
      <p:sp>
        <p:nvSpPr>
          <p:cNvPr id="4" name="4 Marcador de pie de página"/>
          <p:cNvSpPr>
            <a:spLocks noGrp="1"/>
          </p:cNvSpPr>
          <p:nvPr>
            <p:ph type="ftr" sz="quarter" idx="11"/>
          </p:nvPr>
        </p:nvSpPr>
        <p:spPr/>
        <p:txBody>
          <a:bodyPr/>
          <a:lstStyle>
            <a:lvl1pPr>
              <a:defRPr/>
            </a:lvl1pPr>
          </a:lstStyle>
          <a:p>
            <a:pPr>
              <a:defRPr/>
            </a:pPr>
            <a:endParaRPr lang="es-AR" dirty="0"/>
          </a:p>
        </p:txBody>
      </p:sp>
      <p:sp>
        <p:nvSpPr>
          <p:cNvPr id="5" name="5 Marcador de número de diapositiva"/>
          <p:cNvSpPr>
            <a:spLocks noGrp="1"/>
          </p:cNvSpPr>
          <p:nvPr>
            <p:ph type="sldNum" sz="quarter" idx="12"/>
          </p:nvPr>
        </p:nvSpPr>
        <p:spPr/>
        <p:txBody>
          <a:bodyPr/>
          <a:lstStyle>
            <a:lvl1pPr>
              <a:defRPr/>
            </a:lvl1pPr>
          </a:lstStyle>
          <a:p>
            <a:pPr>
              <a:defRPr/>
            </a:pPr>
            <a:fld id="{3E57B3BF-9FF6-493C-97A4-DCCD6FA061F8}" type="slidenum">
              <a:rPr lang="es-AR"/>
              <a:pPr>
                <a:defRPr/>
              </a:pPr>
              <a:t>‹Nº›</a:t>
            </a:fld>
            <a:endParaRPr lang="es-A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1D4D72A-BDA5-4F4A-A315-57986F3C014F}" type="datetimeFigureOut">
              <a:rPr lang="es-AR"/>
              <a:pPr>
                <a:defRPr/>
              </a:pPr>
              <a:t>22/03/2013</a:t>
            </a:fld>
            <a:endParaRPr lang="es-AR" dirty="0"/>
          </a:p>
        </p:txBody>
      </p:sp>
      <p:sp>
        <p:nvSpPr>
          <p:cNvPr id="3" name="4 Marcador de pie de página"/>
          <p:cNvSpPr>
            <a:spLocks noGrp="1"/>
          </p:cNvSpPr>
          <p:nvPr>
            <p:ph type="ftr" sz="quarter" idx="11"/>
          </p:nvPr>
        </p:nvSpPr>
        <p:spPr/>
        <p:txBody>
          <a:bodyPr/>
          <a:lstStyle>
            <a:lvl1pPr>
              <a:defRPr/>
            </a:lvl1pPr>
          </a:lstStyle>
          <a:p>
            <a:pPr>
              <a:defRPr/>
            </a:pPr>
            <a:endParaRPr lang="es-AR" dirty="0"/>
          </a:p>
        </p:txBody>
      </p:sp>
      <p:sp>
        <p:nvSpPr>
          <p:cNvPr id="4" name="5 Marcador de número de diapositiva"/>
          <p:cNvSpPr>
            <a:spLocks noGrp="1"/>
          </p:cNvSpPr>
          <p:nvPr>
            <p:ph type="sldNum" sz="quarter" idx="12"/>
          </p:nvPr>
        </p:nvSpPr>
        <p:spPr/>
        <p:txBody>
          <a:bodyPr/>
          <a:lstStyle>
            <a:lvl1pPr>
              <a:defRPr/>
            </a:lvl1pPr>
          </a:lstStyle>
          <a:p>
            <a:pPr>
              <a:defRPr/>
            </a:pPr>
            <a:fld id="{47CF9FF8-B36E-4DD0-8D3E-04D35C107D74}" type="slidenum">
              <a:rPr lang="es-AR"/>
              <a:pPr>
                <a:defRPr/>
              </a:pPr>
              <a:t>‹Nº›</a:t>
            </a:fld>
            <a:endParaRPr lang="es-AR"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1425889-49C5-4E03-879D-8F3403833036}" type="datetimeFigureOut">
              <a:rPr lang="es-AR"/>
              <a:pPr>
                <a:defRPr/>
              </a:pPr>
              <a:t>22/03/2013</a:t>
            </a:fld>
            <a:endParaRPr lang="es-AR" dirty="0"/>
          </a:p>
        </p:txBody>
      </p:sp>
      <p:sp>
        <p:nvSpPr>
          <p:cNvPr id="6" name="4 Marcador de pie de página"/>
          <p:cNvSpPr>
            <a:spLocks noGrp="1"/>
          </p:cNvSpPr>
          <p:nvPr>
            <p:ph type="ftr" sz="quarter" idx="11"/>
          </p:nvPr>
        </p:nvSpPr>
        <p:spPr/>
        <p:txBody>
          <a:bodyPr/>
          <a:lstStyle>
            <a:lvl1pPr>
              <a:defRPr/>
            </a:lvl1pPr>
          </a:lstStyle>
          <a:p>
            <a:pPr>
              <a:defRPr/>
            </a:pPr>
            <a:endParaRPr lang="es-AR" dirty="0"/>
          </a:p>
        </p:txBody>
      </p:sp>
      <p:sp>
        <p:nvSpPr>
          <p:cNvPr id="7" name="5 Marcador de número de diapositiva"/>
          <p:cNvSpPr>
            <a:spLocks noGrp="1"/>
          </p:cNvSpPr>
          <p:nvPr>
            <p:ph type="sldNum" sz="quarter" idx="12"/>
          </p:nvPr>
        </p:nvSpPr>
        <p:spPr/>
        <p:txBody>
          <a:bodyPr/>
          <a:lstStyle>
            <a:lvl1pPr>
              <a:defRPr/>
            </a:lvl1pPr>
          </a:lstStyle>
          <a:p>
            <a:pPr>
              <a:defRPr/>
            </a:pPr>
            <a:fld id="{6B91654D-817A-4C35-B5BC-6CAE2387E7BB}" type="slidenum">
              <a:rPr lang="es-AR"/>
              <a:pPr>
                <a:defRPr/>
              </a:pPr>
              <a:t>‹Nº›</a:t>
            </a:fld>
            <a:endParaRPr lang="es-AR"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94532D8-1E96-495A-96C1-E67AE99E0397}" type="datetimeFigureOut">
              <a:rPr lang="es-AR"/>
              <a:pPr>
                <a:defRPr/>
              </a:pPr>
              <a:t>22/03/2013</a:t>
            </a:fld>
            <a:endParaRPr lang="es-AR" dirty="0"/>
          </a:p>
        </p:txBody>
      </p:sp>
      <p:sp>
        <p:nvSpPr>
          <p:cNvPr id="6" name="4 Marcador de pie de página"/>
          <p:cNvSpPr>
            <a:spLocks noGrp="1"/>
          </p:cNvSpPr>
          <p:nvPr>
            <p:ph type="ftr" sz="quarter" idx="11"/>
          </p:nvPr>
        </p:nvSpPr>
        <p:spPr/>
        <p:txBody>
          <a:bodyPr/>
          <a:lstStyle>
            <a:lvl1pPr>
              <a:defRPr/>
            </a:lvl1pPr>
          </a:lstStyle>
          <a:p>
            <a:pPr>
              <a:defRPr/>
            </a:pPr>
            <a:endParaRPr lang="es-AR" dirty="0"/>
          </a:p>
        </p:txBody>
      </p:sp>
      <p:sp>
        <p:nvSpPr>
          <p:cNvPr id="7" name="5 Marcador de número de diapositiva"/>
          <p:cNvSpPr>
            <a:spLocks noGrp="1"/>
          </p:cNvSpPr>
          <p:nvPr>
            <p:ph type="sldNum" sz="quarter" idx="12"/>
          </p:nvPr>
        </p:nvSpPr>
        <p:spPr/>
        <p:txBody>
          <a:bodyPr/>
          <a:lstStyle>
            <a:lvl1pPr>
              <a:defRPr/>
            </a:lvl1pPr>
          </a:lstStyle>
          <a:p>
            <a:pPr>
              <a:defRPr/>
            </a:pPr>
            <a:fld id="{3921DF97-22F7-4FF0-BA63-2689E702B451}" type="slidenum">
              <a:rPr lang="es-AR"/>
              <a:pPr>
                <a:defRPr/>
              </a:pPr>
              <a:t>‹Nº›</a:t>
            </a:fld>
            <a:endParaRPr lang="es-AR"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u="none">
                <a:solidFill>
                  <a:schemeClr val="tx1">
                    <a:tint val="75000"/>
                  </a:schemeClr>
                </a:solidFill>
                <a:latin typeface="+mn-lt"/>
                <a:cs typeface="+mn-cs"/>
              </a:defRPr>
            </a:lvl1pPr>
          </a:lstStyle>
          <a:p>
            <a:pPr>
              <a:defRPr/>
            </a:pPr>
            <a:fld id="{313265E6-C7EE-49AA-A11B-6BFCE20E9D55}" type="datetimeFigureOut">
              <a:rPr lang="es-AR"/>
              <a:pPr>
                <a:defRPr/>
              </a:pPr>
              <a:t>22/03/2013</a:t>
            </a:fld>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u="none">
                <a:solidFill>
                  <a:schemeClr val="tx1">
                    <a:tint val="75000"/>
                  </a:schemeClr>
                </a:solidFill>
                <a:latin typeface="+mn-lt"/>
                <a:cs typeface="+mn-cs"/>
              </a:defRPr>
            </a:lvl1pPr>
          </a:lstStyle>
          <a:p>
            <a:pPr>
              <a:defRPr/>
            </a:pPr>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u="none">
                <a:solidFill>
                  <a:schemeClr val="tx1">
                    <a:tint val="75000"/>
                  </a:schemeClr>
                </a:solidFill>
                <a:latin typeface="+mn-lt"/>
                <a:cs typeface="+mn-cs"/>
              </a:defRPr>
            </a:lvl1pPr>
          </a:lstStyle>
          <a:p>
            <a:pPr>
              <a:defRPr/>
            </a:pPr>
            <a:fld id="{F771E00B-C91D-44FD-8957-42DC5570769E}" type="slidenum">
              <a:rPr lang="es-AR"/>
              <a:pPr>
                <a:defRPr/>
              </a:pPr>
              <a:t>‹Nº›</a:t>
            </a:fld>
            <a:endParaRPr lang="es-A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aratula Eolo 2013A.jpg"/>
          <p:cNvPicPr>
            <a:picLocks noChangeAspect="1"/>
          </p:cNvPicPr>
          <p:nvPr/>
        </p:nvPicPr>
        <p:blipFill>
          <a:blip r:embed="rId2" cstate="print"/>
          <a:stretch>
            <a:fillRect/>
          </a:stretch>
        </p:blipFill>
        <p:spPr>
          <a:xfrm>
            <a:off x="0" y="-219935"/>
            <a:ext cx="9324528" cy="7084557"/>
          </a:xfrm>
          <a:prstGeom prst="rect">
            <a:avLst/>
          </a:prstGeom>
        </p:spPr>
      </p:pic>
      <p:pic>
        <p:nvPicPr>
          <p:cNvPr id="4" name="Picture 2" descr="Y:\MKT\Maria Marta\pantallas Eolo 2013\marca-Eolo.png"/>
          <p:cNvPicPr>
            <a:picLocks noChangeAspect="1" noChangeArrowheads="1"/>
          </p:cNvPicPr>
          <p:nvPr/>
        </p:nvPicPr>
        <p:blipFill>
          <a:blip r:embed="rId3" cstate="print"/>
          <a:srcRect/>
          <a:stretch>
            <a:fillRect/>
          </a:stretch>
        </p:blipFill>
        <p:spPr bwMode="auto">
          <a:xfrm>
            <a:off x="2560146" y="980728"/>
            <a:ext cx="4023707" cy="2649984"/>
          </a:xfrm>
          <a:prstGeom prst="rect">
            <a:avLst/>
          </a:prstGeom>
          <a:noFill/>
        </p:spPr>
      </p:pic>
      <p:sp>
        <p:nvSpPr>
          <p:cNvPr id="5" name="2 Subtítulo"/>
          <p:cNvSpPr>
            <a:spLocks/>
          </p:cNvSpPr>
          <p:nvPr/>
        </p:nvSpPr>
        <p:spPr bwMode="auto">
          <a:xfrm>
            <a:off x="2928926" y="3789040"/>
            <a:ext cx="3286148" cy="642942"/>
          </a:xfrm>
          <a:prstGeom prst="rect">
            <a:avLst/>
          </a:prstGeom>
          <a:noFill/>
          <a:ln w="9525">
            <a:noFill/>
            <a:miter lim="800000"/>
            <a:headEnd/>
            <a:tailEnd/>
          </a:ln>
        </p:spPr>
        <p:txBody>
          <a:bodyPr/>
          <a:lstStyle/>
          <a:p>
            <a:pPr algn="ctr">
              <a:lnSpc>
                <a:spcPct val="150000"/>
              </a:lnSpc>
              <a:spcBef>
                <a:spcPct val="20000"/>
              </a:spcBef>
              <a:buFont typeface="Arial" charset="0"/>
              <a:buNone/>
            </a:pPr>
            <a:r>
              <a:rPr lang="es-ES" sz="1400" u="none" spc="300" dirty="0" smtClean="0">
                <a:solidFill>
                  <a:schemeClr val="bg1">
                    <a:lumMod val="85000"/>
                  </a:schemeClr>
                </a:solidFill>
                <a:latin typeface="Arial" pitchFamily="34" charset="0"/>
                <a:cs typeface="Arial" pitchFamily="34" charset="0"/>
              </a:rPr>
              <a:t>FICHA TÉCNICA </a:t>
            </a:r>
          </a:p>
          <a:p>
            <a:pPr algn="ctr">
              <a:lnSpc>
                <a:spcPct val="150000"/>
              </a:lnSpc>
              <a:spcBef>
                <a:spcPct val="20000"/>
              </a:spcBef>
              <a:buFont typeface="Arial" charset="0"/>
              <a:buNone/>
            </a:pPr>
            <a:r>
              <a:rPr lang="es-ES" sz="1500" u="none" dirty="0" smtClean="0">
                <a:solidFill>
                  <a:schemeClr val="bg1">
                    <a:lumMod val="85000"/>
                  </a:schemeClr>
                </a:solidFill>
                <a:latin typeface="Arial" pitchFamily="34" charset="0"/>
                <a:cs typeface="Arial" pitchFamily="34" charset="0"/>
              </a:rPr>
              <a:t>Cosecha 2010</a:t>
            </a:r>
            <a:endParaRPr lang="es-AR" sz="1500" u="none" dirty="0">
              <a:solidFill>
                <a:schemeClr val="bg1">
                  <a:lumMod val="8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aratula Eolo 2013.jpg"/>
          <p:cNvPicPr>
            <a:picLocks noChangeAspect="1"/>
          </p:cNvPicPr>
          <p:nvPr/>
        </p:nvPicPr>
        <p:blipFill>
          <a:blip r:embed="rId2" cstate="print"/>
          <a:stretch>
            <a:fillRect/>
          </a:stretch>
        </p:blipFill>
        <p:spPr>
          <a:xfrm>
            <a:off x="0" y="-172715"/>
            <a:ext cx="9253662" cy="7030715"/>
          </a:xfrm>
          <a:prstGeom prst="rect">
            <a:avLst/>
          </a:prstGeom>
        </p:spPr>
      </p:pic>
      <p:sp>
        <p:nvSpPr>
          <p:cNvPr id="3" name="Rectangle 4"/>
          <p:cNvSpPr>
            <a:spLocks noChangeArrowheads="1"/>
          </p:cNvSpPr>
          <p:nvPr/>
        </p:nvSpPr>
        <p:spPr bwMode="auto">
          <a:xfrm>
            <a:off x="683568" y="987584"/>
            <a:ext cx="6252815" cy="288925"/>
          </a:xfrm>
          <a:prstGeom prst="rect">
            <a:avLst/>
          </a:prstGeom>
          <a:noFill/>
          <a:ln w="9525">
            <a:noFill/>
            <a:miter lim="800000"/>
            <a:headEnd/>
            <a:tailEnd/>
          </a:ln>
        </p:spPr>
        <p:txBody>
          <a:bodyPr/>
          <a:lstStyle/>
          <a:p>
            <a:pPr marL="190500" algn="just">
              <a:lnSpc>
                <a:spcPct val="125000"/>
              </a:lnSpc>
              <a:spcBef>
                <a:spcPct val="50000"/>
              </a:spcBef>
            </a:pPr>
            <a:r>
              <a:rPr lang="es-ES" sz="1200" i="1" u="none" dirty="0">
                <a:solidFill>
                  <a:schemeClr val="tx1">
                    <a:lumMod val="75000"/>
                    <a:lumOff val="25000"/>
                  </a:schemeClr>
                </a:solidFill>
                <a:cs typeface="Times New Roman" pitchFamily="18" charset="0"/>
              </a:rPr>
              <a:t>Detalles del viñedo de Eolo</a:t>
            </a:r>
            <a:endParaRPr lang="es-AR" sz="1200" u="none" dirty="0">
              <a:solidFill>
                <a:schemeClr val="tx1">
                  <a:lumMod val="75000"/>
                  <a:lumOff val="25000"/>
                </a:schemeClr>
              </a:solidFill>
            </a:endParaRPr>
          </a:p>
        </p:txBody>
      </p:sp>
      <p:sp>
        <p:nvSpPr>
          <p:cNvPr id="4" name="Rectangle 4"/>
          <p:cNvSpPr>
            <a:spLocks noChangeArrowheads="1"/>
          </p:cNvSpPr>
          <p:nvPr/>
        </p:nvSpPr>
        <p:spPr bwMode="auto">
          <a:xfrm>
            <a:off x="875194" y="1296189"/>
            <a:ext cx="7441720" cy="3640936"/>
          </a:xfrm>
          <a:prstGeom prst="rect">
            <a:avLst/>
          </a:prstGeom>
          <a:noFill/>
          <a:ln w="9525">
            <a:noFill/>
            <a:miter lim="800000"/>
            <a:headEnd/>
            <a:tailEnd/>
          </a:ln>
        </p:spPr>
        <p:txBody>
          <a:bodyPr/>
          <a:lstStyle/>
          <a:p>
            <a:pPr algn="just">
              <a:lnSpc>
                <a:spcPct val="200000"/>
              </a:lnSpc>
              <a:spcBef>
                <a:spcPts val="600"/>
              </a:spcBef>
            </a:pPr>
            <a:r>
              <a:rPr lang="es-ES" sz="1100" b="0" u="none" dirty="0">
                <a:solidFill>
                  <a:schemeClr val="tx1">
                    <a:lumMod val="65000"/>
                    <a:lumOff val="35000"/>
                  </a:schemeClr>
                </a:solidFill>
                <a:latin typeface="Arial" pitchFamily="34" charset="0"/>
                <a:cs typeface="Arial" pitchFamily="34" charset="0"/>
              </a:rPr>
              <a:t>En un lugar privilegiado en Luján de Cuyo a </a:t>
            </a:r>
            <a:r>
              <a:rPr lang="es-ES" sz="1100" b="0" u="none" dirty="0" smtClean="0">
                <a:solidFill>
                  <a:schemeClr val="tx1">
                    <a:lumMod val="65000"/>
                    <a:lumOff val="35000"/>
                  </a:schemeClr>
                </a:solidFill>
                <a:latin typeface="Arial" pitchFamily="34" charset="0"/>
                <a:cs typeface="Arial" pitchFamily="34" charset="0"/>
              </a:rPr>
              <a:t>983 </a:t>
            </a:r>
            <a:r>
              <a:rPr lang="es-ES" sz="1100" b="0" u="none" dirty="0">
                <a:solidFill>
                  <a:schemeClr val="tx1">
                    <a:lumMod val="65000"/>
                    <a:lumOff val="35000"/>
                  </a:schemeClr>
                </a:solidFill>
                <a:latin typeface="Arial" pitchFamily="34" charset="0"/>
                <a:cs typeface="Arial" pitchFamily="34" charset="0"/>
              </a:rPr>
              <a:t>metros de altitud, se extiende un terreno elevado 10 metros sobre la vera norte del río Mendoza. Esta es la cuna de las uvas </a:t>
            </a:r>
            <a:r>
              <a:rPr lang="es-ES" sz="1100" b="0" u="none" dirty="0" err="1">
                <a:solidFill>
                  <a:schemeClr val="tx1">
                    <a:lumMod val="65000"/>
                    <a:lumOff val="35000"/>
                  </a:schemeClr>
                </a:solidFill>
                <a:latin typeface="Arial" pitchFamily="34" charset="0"/>
                <a:cs typeface="Arial" pitchFamily="34" charset="0"/>
              </a:rPr>
              <a:t>Malbec</a:t>
            </a:r>
            <a:r>
              <a:rPr lang="es-ES" sz="1100" b="0" u="none" dirty="0" smtClean="0">
                <a:solidFill>
                  <a:schemeClr val="tx1">
                    <a:lumMod val="65000"/>
                    <a:lumOff val="35000"/>
                  </a:schemeClr>
                </a:solidFill>
                <a:latin typeface="Arial" pitchFamily="34" charset="0"/>
                <a:cs typeface="Arial" pitchFamily="34" charset="0"/>
              </a:rPr>
              <a:t>.</a:t>
            </a:r>
          </a:p>
          <a:p>
            <a:pPr algn="just">
              <a:lnSpc>
                <a:spcPct val="200000"/>
              </a:lnSpc>
              <a:spcBef>
                <a:spcPts val="600"/>
              </a:spcBef>
            </a:pPr>
            <a:r>
              <a:rPr lang="es-ES" sz="1100" b="0" u="none" dirty="0" smtClean="0">
                <a:solidFill>
                  <a:schemeClr val="tx1">
                    <a:lumMod val="65000"/>
                    <a:lumOff val="35000"/>
                  </a:schemeClr>
                </a:solidFill>
                <a:latin typeface="Arial" pitchFamily="34" charset="0"/>
                <a:cs typeface="Arial" pitchFamily="34" charset="0"/>
              </a:rPr>
              <a:t>El suelo es de textura franca con algunos horizontes franco-arcillosos. A partir de los 90 cm de profundidad y dependiendo del proceso de formación aluvial, se observan cantos rodados de diámetros variables que forman capas no uniformes.</a:t>
            </a:r>
          </a:p>
          <a:p>
            <a:pPr algn="just">
              <a:lnSpc>
                <a:spcPct val="200000"/>
              </a:lnSpc>
              <a:spcBef>
                <a:spcPts val="600"/>
              </a:spcBef>
            </a:pPr>
            <a:r>
              <a:rPr lang="es-ES" sz="1100" b="0" u="none" dirty="0" smtClean="0">
                <a:solidFill>
                  <a:schemeClr val="tx1">
                    <a:lumMod val="65000"/>
                    <a:lumOff val="35000"/>
                  </a:schemeClr>
                </a:solidFill>
                <a:latin typeface="Arial" pitchFamily="34" charset="0"/>
                <a:cs typeface="Arial" pitchFamily="34" charset="0"/>
              </a:rPr>
              <a:t>De las 20 hectáreas plantadas con sistema de conducción Guyot doble en 1912, sólo 4 están destinadas a la elaboración de Trivento Eolo Malbec. Para irrigarlas se utiliza el ancestral método de acequias y zanjas que inundan el terreno con agua proveniente del río Mendoza. </a:t>
            </a:r>
          </a:p>
          <a:p>
            <a:pPr algn="just">
              <a:lnSpc>
                <a:spcPct val="200000"/>
              </a:lnSpc>
              <a:spcBef>
                <a:spcPts val="600"/>
              </a:spcBef>
            </a:pPr>
            <a:r>
              <a:rPr lang="es-ES" sz="1100" b="0" u="none" dirty="0" smtClean="0">
                <a:solidFill>
                  <a:schemeClr val="tx1">
                    <a:lumMod val="65000"/>
                    <a:lumOff val="35000"/>
                  </a:schemeClr>
                </a:solidFill>
                <a:latin typeface="Arial" pitchFamily="34" charset="0"/>
                <a:cs typeface="Arial" pitchFamily="34" charset="0"/>
              </a:rPr>
              <a:t>La madurez de las plantas permite obtener un reducido rendimiento por hectárea.</a:t>
            </a:r>
          </a:p>
          <a:p>
            <a:pPr algn="just">
              <a:lnSpc>
                <a:spcPct val="200000"/>
              </a:lnSpc>
              <a:spcBef>
                <a:spcPts val="600"/>
              </a:spcBef>
            </a:pPr>
            <a:r>
              <a:rPr lang="es-ES" sz="1100" b="0" u="none" dirty="0" smtClean="0">
                <a:solidFill>
                  <a:schemeClr val="tx1">
                    <a:lumMod val="65000"/>
                    <a:lumOff val="35000"/>
                  </a:schemeClr>
                </a:solidFill>
                <a:latin typeface="Arial" pitchFamily="34" charset="0"/>
                <a:cs typeface="Arial" pitchFamily="34" charset="0"/>
              </a:rPr>
              <a:t> </a:t>
            </a:r>
          </a:p>
          <a:p>
            <a:pPr algn="just">
              <a:lnSpc>
                <a:spcPct val="125000"/>
              </a:lnSpc>
              <a:spcBef>
                <a:spcPts val="600"/>
              </a:spcBef>
            </a:pPr>
            <a:endParaRPr lang="es-ES" sz="1100" b="0" u="none" dirty="0" smtClean="0">
              <a:solidFill>
                <a:schemeClr val="tx1">
                  <a:lumMod val="65000"/>
                  <a:lumOff val="35000"/>
                </a:schemeClr>
              </a:solidFill>
              <a:latin typeface="Arial" pitchFamily="34" charset="0"/>
              <a:cs typeface="Arial" pitchFamily="34" charset="0"/>
            </a:endParaRPr>
          </a:p>
          <a:p>
            <a:pPr marL="190500" algn="just">
              <a:lnSpc>
                <a:spcPct val="125000"/>
              </a:lnSpc>
              <a:spcBef>
                <a:spcPts val="600"/>
              </a:spcBef>
            </a:pPr>
            <a:endParaRPr lang="en-GB" sz="1100" dirty="0" smtClean="0">
              <a:solidFill>
                <a:schemeClr val="tx1">
                  <a:lumMod val="65000"/>
                  <a:lumOff val="35000"/>
                </a:schemeClr>
              </a:solidFill>
            </a:endParaRPr>
          </a:p>
          <a:p>
            <a:pPr marL="190500" algn="just">
              <a:lnSpc>
                <a:spcPct val="125000"/>
              </a:lnSpc>
              <a:spcBef>
                <a:spcPts val="600"/>
              </a:spcBef>
            </a:pPr>
            <a:r>
              <a:rPr lang="es-ES" sz="1100" b="0" u="none" dirty="0" smtClean="0">
                <a:solidFill>
                  <a:schemeClr val="tx1">
                    <a:lumMod val="65000"/>
                    <a:lumOff val="35000"/>
                  </a:schemeClr>
                </a:solidFill>
                <a:cs typeface="Times New Roman" pitchFamily="18" charset="0"/>
              </a:rPr>
              <a:t> </a:t>
            </a:r>
          </a:p>
          <a:p>
            <a:pPr marL="190500" algn="just">
              <a:lnSpc>
                <a:spcPct val="125000"/>
              </a:lnSpc>
              <a:spcBef>
                <a:spcPts val="600"/>
              </a:spcBef>
            </a:pPr>
            <a:r>
              <a:rPr lang="es-ES" sz="1100" b="0" u="none" dirty="0" smtClean="0">
                <a:solidFill>
                  <a:schemeClr val="tx1">
                    <a:lumMod val="65000"/>
                    <a:lumOff val="35000"/>
                  </a:schemeClr>
                </a:solidFill>
                <a:cs typeface="Times New Roman" pitchFamily="18" charset="0"/>
              </a:rPr>
              <a:t> </a:t>
            </a:r>
            <a:endParaRPr lang="en-GB" sz="11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aratula Eolo 2013.jpg"/>
          <p:cNvPicPr>
            <a:picLocks noChangeAspect="1"/>
          </p:cNvPicPr>
          <p:nvPr/>
        </p:nvPicPr>
        <p:blipFill>
          <a:blip r:embed="rId2" cstate="print"/>
          <a:stretch>
            <a:fillRect/>
          </a:stretch>
        </p:blipFill>
        <p:spPr>
          <a:xfrm>
            <a:off x="0" y="-172715"/>
            <a:ext cx="9253662" cy="7030715"/>
          </a:xfrm>
          <a:prstGeom prst="rect">
            <a:avLst/>
          </a:prstGeom>
        </p:spPr>
      </p:pic>
      <p:sp>
        <p:nvSpPr>
          <p:cNvPr id="3077" name="Rectangle 4"/>
          <p:cNvSpPr>
            <a:spLocks noChangeArrowheads="1"/>
          </p:cNvSpPr>
          <p:nvPr/>
        </p:nvSpPr>
        <p:spPr bwMode="auto">
          <a:xfrm>
            <a:off x="683568" y="988378"/>
            <a:ext cx="4464050" cy="215900"/>
          </a:xfrm>
          <a:prstGeom prst="rect">
            <a:avLst/>
          </a:prstGeom>
          <a:noFill/>
          <a:ln w="9525">
            <a:noFill/>
            <a:miter lim="800000"/>
            <a:headEnd/>
            <a:tailEnd/>
          </a:ln>
        </p:spPr>
        <p:txBody>
          <a:bodyPr/>
          <a:lstStyle/>
          <a:p>
            <a:pPr marL="177800">
              <a:lnSpc>
                <a:spcPct val="120000"/>
              </a:lnSpc>
            </a:pPr>
            <a:r>
              <a:rPr lang="es-AR" sz="1200" i="1" u="none" dirty="0" smtClean="0">
                <a:solidFill>
                  <a:schemeClr val="tx1">
                    <a:lumMod val="75000"/>
                    <a:lumOff val="25000"/>
                  </a:schemeClr>
                </a:solidFill>
                <a:cs typeface="Times New Roman" pitchFamily="18" charset="0"/>
              </a:rPr>
              <a:t>Ciclo </a:t>
            </a:r>
            <a:r>
              <a:rPr lang="es-AR" sz="1200" i="1" u="none" dirty="0">
                <a:solidFill>
                  <a:schemeClr val="tx1">
                    <a:lumMod val="75000"/>
                    <a:lumOff val="25000"/>
                  </a:schemeClr>
                </a:solidFill>
                <a:cs typeface="Times New Roman" pitchFamily="18" charset="0"/>
              </a:rPr>
              <a:t>productivo </a:t>
            </a:r>
            <a:r>
              <a:rPr lang="es-AR" sz="1200" i="1" u="none" dirty="0" smtClean="0">
                <a:solidFill>
                  <a:schemeClr val="tx1">
                    <a:lumMod val="75000"/>
                    <a:lumOff val="25000"/>
                  </a:schemeClr>
                </a:solidFill>
                <a:cs typeface="Times New Roman" pitchFamily="18" charset="0"/>
              </a:rPr>
              <a:t>2009 </a:t>
            </a:r>
            <a:r>
              <a:rPr lang="es-AR" sz="1200" i="1" u="none" dirty="0">
                <a:solidFill>
                  <a:schemeClr val="tx1">
                    <a:lumMod val="75000"/>
                    <a:lumOff val="25000"/>
                  </a:schemeClr>
                </a:solidFill>
                <a:cs typeface="Times New Roman" pitchFamily="18" charset="0"/>
              </a:rPr>
              <a:t>– </a:t>
            </a:r>
            <a:r>
              <a:rPr lang="es-AR" sz="1200" i="1" u="none" dirty="0" smtClean="0">
                <a:solidFill>
                  <a:schemeClr val="tx1">
                    <a:lumMod val="75000"/>
                    <a:lumOff val="25000"/>
                  </a:schemeClr>
                </a:solidFill>
                <a:cs typeface="Times New Roman" pitchFamily="18" charset="0"/>
              </a:rPr>
              <a:t>2010</a:t>
            </a:r>
            <a:endParaRPr lang="es-AR" sz="1200" i="1" u="none" dirty="0">
              <a:solidFill>
                <a:schemeClr val="tx1">
                  <a:lumMod val="75000"/>
                  <a:lumOff val="25000"/>
                </a:schemeClr>
              </a:solidFill>
              <a:cs typeface="Times New Roman" pitchFamily="18" charset="0"/>
            </a:endParaRPr>
          </a:p>
        </p:txBody>
      </p:sp>
      <p:sp>
        <p:nvSpPr>
          <p:cNvPr id="3086" name="Rectangle 4"/>
          <p:cNvSpPr>
            <a:spLocks noChangeArrowheads="1"/>
          </p:cNvSpPr>
          <p:nvPr/>
        </p:nvSpPr>
        <p:spPr bwMode="auto">
          <a:xfrm>
            <a:off x="870415" y="1302521"/>
            <a:ext cx="7446497" cy="4354535"/>
          </a:xfrm>
          <a:prstGeom prst="rect">
            <a:avLst/>
          </a:prstGeom>
          <a:noFill/>
          <a:ln w="9525">
            <a:noFill/>
            <a:miter lim="800000"/>
            <a:headEnd/>
            <a:tailEnd/>
          </a:ln>
        </p:spPr>
        <p:txBody>
          <a:bodyPr/>
          <a:lstStyle/>
          <a:p>
            <a:pPr algn="just">
              <a:lnSpc>
                <a:spcPct val="200000"/>
              </a:lnSpc>
              <a:spcBef>
                <a:spcPts val="600"/>
              </a:spcBef>
            </a:pPr>
            <a:r>
              <a:rPr lang="es-AR" sz="1100" b="0" u="none" dirty="0" smtClean="0">
                <a:solidFill>
                  <a:schemeClr val="tx1">
                    <a:lumMod val="65000"/>
                    <a:lumOff val="35000"/>
                  </a:schemeClr>
                </a:solidFill>
                <a:latin typeface="Arial" pitchFamily="34" charset="0"/>
                <a:cs typeface="Arial" pitchFamily="34" charset="0"/>
              </a:rPr>
              <a:t>Un invierno prolongado y con temperaturas más bajas que el 2008, permitió volver a las fechas habituales de brotación.</a:t>
            </a:r>
          </a:p>
          <a:p>
            <a:pPr algn="just">
              <a:lnSpc>
                <a:spcPct val="200000"/>
              </a:lnSpc>
              <a:spcBef>
                <a:spcPts val="600"/>
              </a:spcBef>
            </a:pPr>
            <a:r>
              <a:rPr lang="es-AR" sz="1100" b="0" u="none" dirty="0" smtClean="0">
                <a:solidFill>
                  <a:schemeClr val="tx1">
                    <a:lumMod val="65000"/>
                    <a:lumOff val="35000"/>
                  </a:schemeClr>
                </a:solidFill>
                <a:latin typeface="Arial" pitchFamily="34" charset="0"/>
                <a:cs typeface="Arial" pitchFamily="34" charset="0"/>
              </a:rPr>
              <a:t>La corta primavera presentó temperaturas moderadas interrumpidas con episodios de heladas en octubre, esto produjo el crecimiento desparejo de granos en algunos racimos. No hubieron episodios de viento Zonda en Luján de Cuyo.</a:t>
            </a:r>
          </a:p>
          <a:p>
            <a:pPr algn="just">
              <a:lnSpc>
                <a:spcPct val="200000"/>
              </a:lnSpc>
              <a:spcBef>
                <a:spcPts val="600"/>
              </a:spcBef>
            </a:pPr>
            <a:r>
              <a:rPr lang="es-AR" sz="1100" b="0" u="none" dirty="0" smtClean="0">
                <a:solidFill>
                  <a:schemeClr val="tx1">
                    <a:lumMod val="65000"/>
                    <a:lumOff val="35000"/>
                  </a:schemeClr>
                </a:solidFill>
                <a:latin typeface="Arial" pitchFamily="34" charset="0"/>
                <a:cs typeface="Arial" pitchFamily="34" charset="0"/>
              </a:rPr>
              <a:t>El verano benigno, seco con lluvias aisladas, que no complicaron el envero ni la maduración. </a:t>
            </a:r>
          </a:p>
          <a:p>
            <a:pPr algn="just">
              <a:lnSpc>
                <a:spcPct val="200000"/>
              </a:lnSpc>
              <a:spcBef>
                <a:spcPts val="600"/>
              </a:spcBef>
            </a:pPr>
            <a:r>
              <a:rPr lang="es-AR" sz="1100" b="0" u="none" dirty="0" smtClean="0">
                <a:solidFill>
                  <a:schemeClr val="tx1">
                    <a:lumMod val="65000"/>
                    <a:lumOff val="35000"/>
                  </a:schemeClr>
                </a:solidFill>
                <a:latin typeface="Arial" pitchFamily="34" charset="0"/>
                <a:cs typeface="Arial" pitchFamily="34" charset="0"/>
              </a:rPr>
              <a:t>A fines de marzo al inicio del otoño, cayeron algunas lluvias que no afectaron el refugio de Eolo. Ya en el último mes del ciclo, abril, el clima seco provocó una leve deshidratación de bayas sin afectar la madurez </a:t>
            </a:r>
            <a:r>
              <a:rPr lang="es-AR" sz="1100" b="0" u="none" dirty="0" err="1" smtClean="0">
                <a:solidFill>
                  <a:schemeClr val="tx1">
                    <a:lumMod val="65000"/>
                    <a:lumOff val="35000"/>
                  </a:schemeClr>
                </a:solidFill>
                <a:latin typeface="Arial" pitchFamily="34" charset="0"/>
                <a:cs typeface="Arial" pitchFamily="34" charset="0"/>
              </a:rPr>
              <a:t>polifenólica</a:t>
            </a:r>
            <a:r>
              <a:rPr lang="es-AR" sz="1100" b="0" u="none" dirty="0" smtClean="0">
                <a:solidFill>
                  <a:schemeClr val="tx1">
                    <a:lumMod val="65000"/>
                    <a:lumOff val="35000"/>
                  </a:schemeClr>
                </a:solidFill>
                <a:latin typeface="Arial" pitchFamily="34" charset="0"/>
                <a:cs typeface="Arial" pitchFamily="34" charset="0"/>
              </a:rPr>
              <a:t>.</a:t>
            </a:r>
          </a:p>
          <a:p>
            <a:pPr algn="just">
              <a:lnSpc>
                <a:spcPct val="200000"/>
              </a:lnSpc>
              <a:spcBef>
                <a:spcPts val="600"/>
              </a:spcBef>
            </a:pPr>
            <a:r>
              <a:rPr lang="es-AR" sz="1100" b="0" u="none" dirty="0" smtClean="0">
                <a:solidFill>
                  <a:schemeClr val="tx1">
                    <a:lumMod val="65000"/>
                    <a:lumOff val="35000"/>
                  </a:schemeClr>
                </a:solidFill>
                <a:latin typeface="Arial" pitchFamily="34" charset="0"/>
                <a:cs typeface="Arial" pitchFamily="34" charset="0"/>
              </a:rPr>
              <a:t>La cosecha se realizó en cuatro etapas y fue la más prolongada como resultado del seguimiento meticuloso de la madurez de los cuarteles.</a:t>
            </a:r>
            <a:endParaRPr lang="es-ES" sz="1050" b="0" u="none"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Caratula Eolo 2013.jpg"/>
          <p:cNvPicPr>
            <a:picLocks noChangeAspect="1"/>
          </p:cNvPicPr>
          <p:nvPr/>
        </p:nvPicPr>
        <p:blipFill>
          <a:blip r:embed="rId2" cstate="print"/>
          <a:stretch>
            <a:fillRect/>
          </a:stretch>
        </p:blipFill>
        <p:spPr>
          <a:xfrm>
            <a:off x="0" y="-172715"/>
            <a:ext cx="9253662" cy="7030715"/>
          </a:xfrm>
          <a:prstGeom prst="rect">
            <a:avLst/>
          </a:prstGeom>
        </p:spPr>
      </p:pic>
      <p:sp>
        <p:nvSpPr>
          <p:cNvPr id="3086" name="Rectangle 4"/>
          <p:cNvSpPr>
            <a:spLocks noChangeArrowheads="1"/>
          </p:cNvSpPr>
          <p:nvPr/>
        </p:nvSpPr>
        <p:spPr bwMode="auto">
          <a:xfrm>
            <a:off x="1158994" y="3429000"/>
            <a:ext cx="6149856" cy="2041840"/>
          </a:xfrm>
          <a:prstGeom prst="rect">
            <a:avLst/>
          </a:prstGeom>
          <a:noFill/>
          <a:ln w="9525">
            <a:noFill/>
            <a:miter lim="800000"/>
            <a:headEnd/>
            <a:tailEnd/>
          </a:ln>
        </p:spPr>
        <p:txBody>
          <a:bodyPr/>
          <a:lstStyle/>
          <a:p>
            <a:pPr algn="just">
              <a:lnSpc>
                <a:spcPct val="125000"/>
              </a:lnSpc>
            </a:pPr>
            <a:endParaRPr lang="es-ES" sz="1050" b="0" u="none" dirty="0">
              <a:solidFill>
                <a:schemeClr val="tx1">
                  <a:lumMod val="65000"/>
                  <a:lumOff val="35000"/>
                </a:schemeClr>
              </a:solidFill>
              <a:latin typeface="Arial" pitchFamily="34" charset="0"/>
              <a:cs typeface="Arial" pitchFamily="34" charset="0"/>
            </a:endParaRPr>
          </a:p>
        </p:txBody>
      </p:sp>
      <p:sp>
        <p:nvSpPr>
          <p:cNvPr id="7" name="Rectangle 9"/>
          <p:cNvSpPr>
            <a:spLocks noChangeArrowheads="1"/>
          </p:cNvSpPr>
          <p:nvPr/>
        </p:nvSpPr>
        <p:spPr bwMode="auto">
          <a:xfrm>
            <a:off x="899592" y="3094934"/>
            <a:ext cx="7381362" cy="701731"/>
          </a:xfrm>
          <a:prstGeom prst="rect">
            <a:avLst/>
          </a:prstGeom>
          <a:noFill/>
          <a:ln w="9525">
            <a:noFill/>
            <a:miter lim="800000"/>
            <a:headEnd/>
            <a:tailEnd/>
          </a:ln>
          <a:effectLst/>
        </p:spPr>
        <p:txBody>
          <a:bodyPr wrap="square">
            <a:spAutoFit/>
          </a:bodyPr>
          <a:lstStyle/>
          <a:p>
            <a:pPr>
              <a:lnSpc>
                <a:spcPct val="120000"/>
              </a:lnSpc>
            </a:pPr>
            <a:r>
              <a:rPr lang="es-AR" sz="1100" u="none" dirty="0">
                <a:solidFill>
                  <a:schemeClr val="tx1">
                    <a:lumMod val="65000"/>
                    <a:lumOff val="35000"/>
                  </a:schemeClr>
                </a:solidFill>
              </a:rPr>
              <a:t>Cosecha manual </a:t>
            </a:r>
            <a:r>
              <a:rPr lang="es-ES" sz="1100" u="none" dirty="0">
                <a:solidFill>
                  <a:schemeClr val="tx1">
                    <a:lumMod val="65000"/>
                    <a:lumOff val="35000"/>
                  </a:schemeClr>
                </a:solidFill>
              </a:rPr>
              <a:t>en cajas plásticas de 15 kg</a:t>
            </a:r>
            <a:r>
              <a:rPr lang="es-AR" sz="1100" u="none" dirty="0">
                <a:solidFill>
                  <a:schemeClr val="tx1">
                    <a:lumMod val="65000"/>
                    <a:lumOff val="35000"/>
                  </a:schemeClr>
                </a:solidFill>
              </a:rPr>
              <a:t>, </a:t>
            </a:r>
            <a:r>
              <a:rPr lang="es-AR" sz="1100" u="none" dirty="0" smtClean="0">
                <a:solidFill>
                  <a:schemeClr val="tx1">
                    <a:lumMod val="65000"/>
                    <a:lumOff val="35000"/>
                  </a:schemeClr>
                </a:solidFill>
              </a:rPr>
              <a:t>entre el 16 </a:t>
            </a:r>
            <a:r>
              <a:rPr lang="es-ES" sz="1100" u="none" dirty="0" smtClean="0">
                <a:solidFill>
                  <a:schemeClr val="tx1">
                    <a:lumMod val="65000"/>
                    <a:lumOff val="35000"/>
                  </a:schemeClr>
                </a:solidFill>
              </a:rPr>
              <a:t>de </a:t>
            </a:r>
            <a:r>
              <a:rPr lang="es-ES" sz="1100" u="none" dirty="0">
                <a:solidFill>
                  <a:schemeClr val="tx1">
                    <a:lumMod val="65000"/>
                    <a:lumOff val="35000"/>
                  </a:schemeClr>
                </a:solidFill>
              </a:rPr>
              <a:t>abril </a:t>
            </a:r>
            <a:r>
              <a:rPr lang="es-ES" sz="1100" u="none" dirty="0" smtClean="0">
                <a:solidFill>
                  <a:schemeClr val="tx1">
                    <a:lumMod val="65000"/>
                    <a:lumOff val="35000"/>
                  </a:schemeClr>
                </a:solidFill>
              </a:rPr>
              <a:t> y el 3 de mayo de 2010, en cuatro etapas.</a:t>
            </a:r>
          </a:p>
          <a:p>
            <a:pPr>
              <a:lnSpc>
                <a:spcPct val="120000"/>
              </a:lnSpc>
            </a:pPr>
            <a:endParaRPr lang="es-ES" sz="1100" u="none" dirty="0" smtClean="0">
              <a:solidFill>
                <a:schemeClr val="tx1">
                  <a:lumMod val="65000"/>
                  <a:lumOff val="35000"/>
                </a:schemeClr>
              </a:solidFill>
            </a:endParaRPr>
          </a:p>
          <a:p>
            <a:pPr>
              <a:lnSpc>
                <a:spcPct val="120000"/>
              </a:lnSpc>
            </a:pPr>
            <a:r>
              <a:rPr lang="es-ES" sz="1100" u="none" dirty="0" smtClean="0">
                <a:solidFill>
                  <a:schemeClr val="tx1">
                    <a:lumMod val="65000"/>
                    <a:lumOff val="35000"/>
                  </a:schemeClr>
                </a:solidFill>
              </a:rPr>
              <a:t>Rendimiento: 3,100 kg por hectárea.</a:t>
            </a:r>
            <a:endParaRPr lang="es-AR" sz="1100" u="none" dirty="0">
              <a:solidFill>
                <a:schemeClr val="tx1">
                  <a:lumMod val="65000"/>
                  <a:lumOff val="35000"/>
                </a:schemeClr>
              </a:solidFill>
            </a:endParaRPr>
          </a:p>
        </p:txBody>
      </p:sp>
      <p:sp>
        <p:nvSpPr>
          <p:cNvPr id="9" name="Rectangle 4"/>
          <p:cNvSpPr>
            <a:spLocks noChangeArrowheads="1"/>
          </p:cNvSpPr>
          <p:nvPr/>
        </p:nvSpPr>
        <p:spPr bwMode="auto">
          <a:xfrm>
            <a:off x="869112" y="1286990"/>
            <a:ext cx="6223168" cy="1637953"/>
          </a:xfrm>
          <a:prstGeom prst="rect">
            <a:avLst/>
          </a:prstGeom>
          <a:noFill/>
          <a:ln w="9525">
            <a:noFill/>
            <a:miter lim="800000"/>
            <a:headEnd/>
            <a:tailEnd/>
          </a:ln>
        </p:spPr>
        <p:txBody>
          <a:bodyPr/>
          <a:lstStyle/>
          <a:p>
            <a:pPr algn="just">
              <a:lnSpc>
                <a:spcPct val="200000"/>
              </a:lnSpc>
            </a:pPr>
            <a:r>
              <a:rPr lang="es-ES" sz="1100" b="0" u="none" dirty="0" smtClean="0">
                <a:solidFill>
                  <a:schemeClr val="tx1">
                    <a:lumMod val="65000"/>
                    <a:lumOff val="35000"/>
                  </a:schemeClr>
                </a:solidFill>
                <a:latin typeface="Arial" pitchFamily="34" charset="0"/>
                <a:cs typeface="Arial" pitchFamily="34" charset="0"/>
              </a:rPr>
              <a:t>Poda, entre la segunda semana y tercer semana de julio 2009.</a:t>
            </a:r>
          </a:p>
          <a:p>
            <a:pPr algn="just">
              <a:lnSpc>
                <a:spcPct val="200000"/>
              </a:lnSpc>
            </a:pPr>
            <a:r>
              <a:rPr lang="es-ES" sz="1100" b="0" u="none" dirty="0" smtClean="0">
                <a:solidFill>
                  <a:schemeClr val="tx1">
                    <a:lumMod val="65000"/>
                    <a:lumOff val="35000"/>
                  </a:schemeClr>
                </a:solidFill>
                <a:latin typeface="Arial" pitchFamily="34" charset="0"/>
                <a:cs typeface="Arial" pitchFamily="34" charset="0"/>
              </a:rPr>
              <a:t>Desbrote, en la segunda semana de octubre de 2009. </a:t>
            </a:r>
          </a:p>
          <a:p>
            <a:pPr algn="just">
              <a:lnSpc>
                <a:spcPct val="200000"/>
              </a:lnSpc>
            </a:pPr>
            <a:r>
              <a:rPr lang="es-ES" sz="1100" b="0" u="none" dirty="0" smtClean="0">
                <a:solidFill>
                  <a:schemeClr val="tx1">
                    <a:lumMod val="65000"/>
                    <a:lumOff val="35000"/>
                  </a:schemeClr>
                </a:solidFill>
                <a:latin typeface="Arial" pitchFamily="34" charset="0"/>
                <a:cs typeface="Arial" pitchFamily="34" charset="0"/>
              </a:rPr>
              <a:t>Restricción del riego, entre floración y cuaje en la tercer semana de Octubre de 2009. </a:t>
            </a:r>
          </a:p>
          <a:p>
            <a:pPr algn="just">
              <a:lnSpc>
                <a:spcPct val="200000"/>
              </a:lnSpc>
            </a:pPr>
            <a:r>
              <a:rPr lang="es-ES" sz="1100" b="0" u="none" dirty="0" smtClean="0">
                <a:solidFill>
                  <a:schemeClr val="tx1">
                    <a:lumMod val="65000"/>
                    <a:lumOff val="35000"/>
                  </a:schemeClr>
                </a:solidFill>
                <a:latin typeface="Arial" pitchFamily="34" charset="0"/>
                <a:cs typeface="Arial" pitchFamily="34" charset="0"/>
              </a:rPr>
              <a:t>Raleo de racimos, en la segunda semana de enero de 2010.</a:t>
            </a:r>
          </a:p>
        </p:txBody>
      </p:sp>
      <p:sp>
        <p:nvSpPr>
          <p:cNvPr id="11" name="Rectangle 4"/>
          <p:cNvSpPr>
            <a:spLocks noChangeArrowheads="1"/>
          </p:cNvSpPr>
          <p:nvPr/>
        </p:nvSpPr>
        <p:spPr bwMode="auto">
          <a:xfrm>
            <a:off x="683568" y="988279"/>
            <a:ext cx="4464050" cy="287337"/>
          </a:xfrm>
          <a:prstGeom prst="rect">
            <a:avLst/>
          </a:prstGeom>
          <a:noFill/>
          <a:ln w="9525">
            <a:noFill/>
            <a:miter lim="800000"/>
            <a:headEnd/>
            <a:tailEnd/>
          </a:ln>
        </p:spPr>
        <p:txBody>
          <a:bodyPr/>
          <a:lstStyle/>
          <a:p>
            <a:pPr marL="177800" algn="just">
              <a:lnSpc>
                <a:spcPct val="120000"/>
              </a:lnSpc>
            </a:pPr>
            <a:r>
              <a:rPr lang="es-ES" sz="1200" i="1" u="none" dirty="0">
                <a:solidFill>
                  <a:schemeClr val="tx1">
                    <a:lumMod val="75000"/>
                    <a:lumOff val="25000"/>
                  </a:schemeClr>
                </a:solidFill>
                <a:cs typeface="Times New Roman" pitchFamily="18" charset="0"/>
              </a:rPr>
              <a:t>Labores en el viñedo</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oja Eolo 2013.jpg"/>
          <p:cNvPicPr>
            <a:picLocks noChangeAspect="1"/>
          </p:cNvPicPr>
          <p:nvPr/>
        </p:nvPicPr>
        <p:blipFill>
          <a:blip r:embed="rId2" cstate="print"/>
          <a:stretch>
            <a:fillRect/>
          </a:stretch>
        </p:blipFill>
        <p:spPr>
          <a:xfrm>
            <a:off x="0" y="-44698"/>
            <a:ext cx="9144000" cy="6947396"/>
          </a:xfrm>
          <a:prstGeom prst="rect">
            <a:avLst/>
          </a:prstGeom>
        </p:spPr>
      </p:pic>
      <p:sp>
        <p:nvSpPr>
          <p:cNvPr id="3" name="Rectangle 1"/>
          <p:cNvSpPr>
            <a:spLocks noChangeArrowheads="1"/>
          </p:cNvSpPr>
          <p:nvPr/>
        </p:nvSpPr>
        <p:spPr bwMode="auto">
          <a:xfrm>
            <a:off x="874868" y="1105297"/>
            <a:ext cx="5266068" cy="276999"/>
          </a:xfrm>
          <a:prstGeom prst="rect">
            <a:avLst/>
          </a:prstGeom>
          <a:noFill/>
          <a:ln w="9525">
            <a:noFill/>
            <a:miter lim="800000"/>
            <a:headEnd/>
            <a:tailEnd/>
          </a:ln>
        </p:spPr>
        <p:txBody>
          <a:bodyPr wrap="square" anchor="ctr">
            <a:spAutoFit/>
          </a:bodyPr>
          <a:lstStyle/>
          <a:p>
            <a:pPr eaLnBrk="0" hangingPunct="0"/>
            <a:r>
              <a:rPr lang="es-ES" sz="1200" i="1" u="none" dirty="0" smtClean="0">
                <a:solidFill>
                  <a:schemeClr val="bg1">
                    <a:lumMod val="95000"/>
                  </a:schemeClr>
                </a:solidFill>
                <a:cs typeface="Times New Roman" pitchFamily="18" charset="0"/>
              </a:rPr>
              <a:t>Composición: </a:t>
            </a:r>
            <a:r>
              <a:rPr lang="es-ES" sz="1200" u="none" dirty="0" smtClean="0">
                <a:solidFill>
                  <a:schemeClr val="bg1">
                    <a:lumMod val="95000"/>
                  </a:schemeClr>
                </a:solidFill>
                <a:cs typeface="Times New Roman" pitchFamily="18" charset="0"/>
              </a:rPr>
              <a:t>100% Malbec</a:t>
            </a:r>
            <a:endParaRPr lang="es-AR" sz="1200" u="none" dirty="0">
              <a:solidFill>
                <a:schemeClr val="bg1">
                  <a:lumMod val="95000"/>
                </a:schemeClr>
              </a:solidFill>
              <a:cs typeface="Times New Roman" pitchFamily="18" charset="0"/>
            </a:endParaRPr>
          </a:p>
        </p:txBody>
      </p:sp>
      <p:sp>
        <p:nvSpPr>
          <p:cNvPr id="4" name="Rectangle 1"/>
          <p:cNvSpPr>
            <a:spLocks noChangeArrowheads="1"/>
          </p:cNvSpPr>
          <p:nvPr/>
        </p:nvSpPr>
        <p:spPr bwMode="auto">
          <a:xfrm>
            <a:off x="884352" y="1353518"/>
            <a:ext cx="7439891" cy="5095626"/>
          </a:xfrm>
          <a:prstGeom prst="rect">
            <a:avLst/>
          </a:prstGeom>
          <a:noFill/>
          <a:ln w="9525">
            <a:noFill/>
            <a:miter lim="800000"/>
            <a:headEnd/>
            <a:tailEnd/>
          </a:ln>
        </p:spPr>
        <p:txBody>
          <a:bodyPr wrap="square" anchor="ctr">
            <a:spAutoFit/>
          </a:bodyPr>
          <a:lstStyle/>
          <a:p>
            <a:pPr eaLnBrk="0" hangingPunct="0">
              <a:lnSpc>
                <a:spcPct val="150000"/>
              </a:lnSpc>
            </a:pPr>
            <a:r>
              <a:rPr lang="es-ES" sz="1100" i="1" u="none" dirty="0" smtClean="0">
                <a:solidFill>
                  <a:schemeClr val="bg1">
                    <a:lumMod val="95000"/>
                  </a:schemeClr>
                </a:solidFill>
                <a:cs typeface="Times New Roman" pitchFamily="18" charset="0"/>
              </a:rPr>
              <a:t>Vinificación</a:t>
            </a:r>
            <a:endParaRPr lang="es-AR" sz="700" b="0" u="none" dirty="0" smtClean="0">
              <a:solidFill>
                <a:schemeClr val="bg1">
                  <a:lumMod val="95000"/>
                </a:schemeClr>
              </a:solidFill>
              <a:cs typeface="Times New Roman" pitchFamily="18" charset="0"/>
            </a:endParaRPr>
          </a:p>
          <a:p>
            <a:pPr eaLnBrk="0" hangingPunct="0">
              <a:lnSpc>
                <a:spcPct val="125000"/>
              </a:lnSpc>
            </a:pPr>
            <a:r>
              <a:rPr lang="es-AR" sz="1050" b="0" u="none" dirty="0" smtClean="0">
                <a:solidFill>
                  <a:schemeClr val="bg1">
                    <a:lumMod val="95000"/>
                  </a:schemeClr>
                </a:solidFill>
                <a:cs typeface="Times New Roman" pitchFamily="18" charset="0"/>
              </a:rPr>
              <a:t>Selección </a:t>
            </a:r>
            <a:r>
              <a:rPr lang="es-AR" sz="1050" b="0" u="none" dirty="0">
                <a:solidFill>
                  <a:schemeClr val="bg1">
                    <a:lumMod val="95000"/>
                  </a:schemeClr>
                </a:solidFill>
                <a:cs typeface="Times New Roman" pitchFamily="18" charset="0"/>
              </a:rPr>
              <a:t>manual de racimos, descobajado y luego selección manual de granos. Molienda suave con rodillos. </a:t>
            </a:r>
          </a:p>
          <a:p>
            <a:pPr eaLnBrk="0" hangingPunct="0">
              <a:lnSpc>
                <a:spcPct val="125000"/>
              </a:lnSpc>
            </a:pPr>
            <a:r>
              <a:rPr lang="es-ES" sz="1050" b="0" u="none" dirty="0" smtClean="0">
                <a:solidFill>
                  <a:schemeClr val="bg1">
                    <a:lumMod val="95000"/>
                  </a:schemeClr>
                </a:solidFill>
                <a:cs typeface="Times New Roman" pitchFamily="18" charset="0"/>
              </a:rPr>
              <a:t>96 </a:t>
            </a:r>
            <a:r>
              <a:rPr lang="es-ES" sz="1050" b="0" u="none" dirty="0">
                <a:solidFill>
                  <a:schemeClr val="bg1">
                    <a:lumMod val="95000"/>
                  </a:schemeClr>
                </a:solidFill>
                <a:cs typeface="Times New Roman" pitchFamily="18" charset="0"/>
              </a:rPr>
              <a:t>horas de maceración previa a la fermentación </a:t>
            </a:r>
            <a:r>
              <a:rPr lang="es-ES" sz="1050" b="0" u="none" dirty="0" smtClean="0">
                <a:solidFill>
                  <a:schemeClr val="bg1">
                    <a:lumMod val="95000"/>
                  </a:schemeClr>
                </a:solidFill>
                <a:cs typeface="Times New Roman" pitchFamily="18" charset="0"/>
              </a:rPr>
              <a:t>entre 4° y 5ºC</a:t>
            </a:r>
            <a:r>
              <a:rPr lang="es-ES" sz="1050" b="0" u="none" dirty="0">
                <a:solidFill>
                  <a:schemeClr val="bg1">
                    <a:lumMod val="95000"/>
                  </a:schemeClr>
                </a:solidFill>
                <a:cs typeface="Times New Roman" pitchFamily="18" charset="0"/>
              </a:rPr>
              <a:t>. </a:t>
            </a:r>
            <a:endParaRPr lang="es-AR" sz="1050" b="0" u="none" dirty="0">
              <a:solidFill>
                <a:schemeClr val="bg1">
                  <a:lumMod val="95000"/>
                </a:schemeClr>
              </a:solidFill>
              <a:cs typeface="Times New Roman" pitchFamily="18" charset="0"/>
            </a:endParaRPr>
          </a:p>
          <a:p>
            <a:pPr eaLnBrk="0" hangingPunct="0">
              <a:lnSpc>
                <a:spcPct val="125000"/>
              </a:lnSpc>
            </a:pPr>
            <a:r>
              <a:rPr lang="es-ES" sz="1050" b="0" u="none" dirty="0">
                <a:solidFill>
                  <a:schemeClr val="bg1">
                    <a:lumMod val="95000"/>
                  </a:schemeClr>
                </a:solidFill>
                <a:cs typeface="Times New Roman" pitchFamily="18" charset="0"/>
              </a:rPr>
              <a:t>Fermentación alcohólica en tanques de acero </a:t>
            </a:r>
            <a:r>
              <a:rPr lang="es-ES" sz="1050" b="0" u="none" dirty="0" smtClean="0">
                <a:solidFill>
                  <a:schemeClr val="bg1">
                    <a:lumMod val="95000"/>
                  </a:schemeClr>
                </a:solidFill>
                <a:cs typeface="Times New Roman" pitchFamily="18" charset="0"/>
              </a:rPr>
              <a:t>inoxidable troncocónicos </a:t>
            </a:r>
            <a:r>
              <a:rPr lang="es-ES" sz="1050" b="0" u="none" dirty="0">
                <a:solidFill>
                  <a:schemeClr val="bg1">
                    <a:lumMod val="95000"/>
                  </a:schemeClr>
                </a:solidFill>
                <a:cs typeface="Times New Roman" pitchFamily="18" charset="0"/>
              </a:rPr>
              <a:t>durante </a:t>
            </a:r>
            <a:r>
              <a:rPr lang="es-ES" sz="1050" b="0" u="none" dirty="0" smtClean="0">
                <a:solidFill>
                  <a:schemeClr val="bg1">
                    <a:lumMod val="95000"/>
                  </a:schemeClr>
                </a:solidFill>
                <a:cs typeface="Times New Roman" pitchFamily="18" charset="0"/>
              </a:rPr>
              <a:t>12 a 16 días</a:t>
            </a:r>
            <a:r>
              <a:rPr lang="es-ES" sz="1050" b="0" u="none" dirty="0">
                <a:solidFill>
                  <a:schemeClr val="bg1">
                    <a:lumMod val="95000"/>
                  </a:schemeClr>
                </a:solidFill>
                <a:cs typeface="Times New Roman" pitchFamily="18" charset="0"/>
              </a:rPr>
              <a:t>, a temperatura controlada de </a:t>
            </a:r>
            <a:r>
              <a:rPr lang="es-ES" sz="1050" b="0" u="none" dirty="0" smtClean="0">
                <a:solidFill>
                  <a:schemeClr val="bg1">
                    <a:lumMod val="95000"/>
                  </a:schemeClr>
                </a:solidFill>
                <a:cs typeface="Times New Roman" pitchFamily="18" charset="0"/>
              </a:rPr>
              <a:t>25-26ºC.</a:t>
            </a:r>
          </a:p>
          <a:p>
            <a:pPr eaLnBrk="0" hangingPunct="0">
              <a:lnSpc>
                <a:spcPct val="125000"/>
              </a:lnSpc>
            </a:pPr>
            <a:r>
              <a:rPr lang="es-ES" sz="1050" b="0" u="none" dirty="0" smtClean="0">
                <a:solidFill>
                  <a:schemeClr val="bg1">
                    <a:lumMod val="95000"/>
                  </a:schemeClr>
                </a:solidFill>
                <a:cs typeface="Times New Roman" pitchFamily="18" charset="0"/>
              </a:rPr>
              <a:t>Uso </a:t>
            </a:r>
            <a:r>
              <a:rPr lang="es-ES" sz="1050" b="0" u="none" dirty="0">
                <a:solidFill>
                  <a:schemeClr val="bg1">
                    <a:lumMod val="95000"/>
                  </a:schemeClr>
                </a:solidFill>
                <a:cs typeface="Times New Roman" pitchFamily="18" charset="0"/>
              </a:rPr>
              <a:t>de levaduras seleccionadas: Saccharomyces Cerevisiae (Bayanus). </a:t>
            </a:r>
          </a:p>
          <a:p>
            <a:pPr eaLnBrk="0" hangingPunct="0">
              <a:lnSpc>
                <a:spcPct val="125000"/>
              </a:lnSpc>
            </a:pPr>
            <a:r>
              <a:rPr lang="es-ES" sz="1050" b="0" u="none" dirty="0">
                <a:solidFill>
                  <a:schemeClr val="bg1">
                    <a:lumMod val="95000"/>
                  </a:schemeClr>
                </a:solidFill>
                <a:cs typeface="Times New Roman" pitchFamily="18" charset="0"/>
              </a:rPr>
              <a:t>Maceración post-fermentativa </a:t>
            </a:r>
            <a:r>
              <a:rPr lang="es-ES" sz="1050" b="0" u="none" dirty="0" smtClean="0">
                <a:solidFill>
                  <a:schemeClr val="bg1">
                    <a:lumMod val="95000"/>
                  </a:schemeClr>
                </a:solidFill>
                <a:cs typeface="Times New Roman" pitchFamily="18" charset="0"/>
              </a:rPr>
              <a:t>durante 7 </a:t>
            </a:r>
            <a:r>
              <a:rPr lang="es-ES" sz="1050" b="0" u="none" dirty="0">
                <a:solidFill>
                  <a:schemeClr val="bg1">
                    <a:lumMod val="95000"/>
                  </a:schemeClr>
                </a:solidFill>
                <a:cs typeface="Times New Roman" pitchFamily="18" charset="0"/>
              </a:rPr>
              <a:t>a </a:t>
            </a:r>
            <a:r>
              <a:rPr lang="es-ES" sz="1050" b="0" u="none" dirty="0" smtClean="0">
                <a:solidFill>
                  <a:schemeClr val="bg1">
                    <a:lumMod val="95000"/>
                  </a:schemeClr>
                </a:solidFill>
                <a:cs typeface="Times New Roman" pitchFamily="18" charset="0"/>
              </a:rPr>
              <a:t>10 </a:t>
            </a:r>
            <a:r>
              <a:rPr lang="es-ES" sz="1050" b="0" u="none" dirty="0">
                <a:solidFill>
                  <a:schemeClr val="bg1">
                    <a:lumMod val="95000"/>
                  </a:schemeClr>
                </a:solidFill>
                <a:cs typeface="Times New Roman" pitchFamily="18" charset="0"/>
              </a:rPr>
              <a:t>días. Trasiego directo a </a:t>
            </a:r>
            <a:r>
              <a:rPr lang="es-ES" sz="1050" b="0" u="none" dirty="0" smtClean="0">
                <a:solidFill>
                  <a:schemeClr val="bg1">
                    <a:lumMod val="95000"/>
                  </a:schemeClr>
                </a:solidFill>
                <a:cs typeface="Times New Roman" pitchFamily="18" charset="0"/>
              </a:rPr>
              <a:t>barricas. </a:t>
            </a:r>
            <a:r>
              <a:rPr lang="es-ES" sz="1050" b="0" u="none" dirty="0">
                <a:solidFill>
                  <a:schemeClr val="bg1">
                    <a:lumMod val="95000"/>
                  </a:schemeClr>
                </a:solidFill>
                <a:cs typeface="Times New Roman" pitchFamily="18" charset="0"/>
              </a:rPr>
              <a:t>Fermentación maloláctica 100% natural</a:t>
            </a:r>
            <a:r>
              <a:rPr lang="es-ES" sz="1050" b="0" u="none" dirty="0" smtClean="0">
                <a:solidFill>
                  <a:schemeClr val="bg1">
                    <a:lumMod val="95000"/>
                  </a:schemeClr>
                </a:solidFill>
                <a:cs typeface="Times New Roman" pitchFamily="18" charset="0"/>
              </a:rPr>
              <a:t>.</a:t>
            </a:r>
          </a:p>
          <a:p>
            <a:pPr eaLnBrk="0" hangingPunct="0">
              <a:lnSpc>
                <a:spcPct val="150000"/>
              </a:lnSpc>
            </a:pPr>
            <a:endParaRPr lang="es-ES" sz="800" b="0" u="none" dirty="0" smtClean="0">
              <a:solidFill>
                <a:schemeClr val="bg1">
                  <a:lumMod val="95000"/>
                </a:schemeClr>
              </a:solidFill>
              <a:cs typeface="Times New Roman" pitchFamily="18" charset="0"/>
            </a:endParaRPr>
          </a:p>
          <a:p>
            <a:pPr eaLnBrk="0" hangingPunct="0">
              <a:lnSpc>
                <a:spcPct val="150000"/>
              </a:lnSpc>
            </a:pPr>
            <a:r>
              <a:rPr lang="es-ES" sz="1100" i="1" u="none" dirty="0" smtClean="0">
                <a:solidFill>
                  <a:schemeClr val="bg1">
                    <a:lumMod val="95000"/>
                  </a:schemeClr>
                </a:solidFill>
                <a:cs typeface="Times New Roman" pitchFamily="18" charset="0"/>
              </a:rPr>
              <a:t>Crianza </a:t>
            </a:r>
          </a:p>
          <a:p>
            <a:pPr eaLnBrk="0" hangingPunct="0">
              <a:lnSpc>
                <a:spcPct val="125000"/>
              </a:lnSpc>
            </a:pPr>
            <a:r>
              <a:rPr lang="es-ES" sz="1050" b="0" u="none" dirty="0" smtClean="0">
                <a:solidFill>
                  <a:schemeClr val="bg1">
                    <a:lumMod val="95000"/>
                  </a:schemeClr>
                </a:solidFill>
                <a:cs typeface="Times New Roman" pitchFamily="18" charset="0"/>
              </a:rPr>
              <a:t>18 meses en barricas de roble francés (70% nuevas y 30% 1º uso) con nivel de tostado medio-plus. </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Tres trasiegos empleando gases inertes, sin el uso de bombas. </a:t>
            </a:r>
          </a:p>
          <a:p>
            <a:pPr eaLnBrk="0" hangingPunct="0">
              <a:lnSpc>
                <a:spcPct val="150000"/>
              </a:lnSpc>
            </a:pPr>
            <a:endParaRPr lang="es-ES" sz="800" b="0" u="none" dirty="0" smtClean="0">
              <a:solidFill>
                <a:schemeClr val="bg1">
                  <a:lumMod val="95000"/>
                </a:schemeClr>
              </a:solidFill>
              <a:cs typeface="Times New Roman" pitchFamily="18" charset="0"/>
            </a:endParaRPr>
          </a:p>
          <a:p>
            <a:pPr eaLnBrk="0" hangingPunct="0">
              <a:lnSpc>
                <a:spcPct val="150000"/>
              </a:lnSpc>
            </a:pPr>
            <a:r>
              <a:rPr lang="es-ES" sz="1100" i="1" u="none" dirty="0" smtClean="0">
                <a:solidFill>
                  <a:schemeClr val="bg1">
                    <a:lumMod val="95000"/>
                  </a:schemeClr>
                </a:solidFill>
                <a:cs typeface="Times New Roman" pitchFamily="18" charset="0"/>
              </a:rPr>
              <a:t>Embotellado</a:t>
            </a:r>
          </a:p>
          <a:p>
            <a:pPr eaLnBrk="0" hangingPunct="0">
              <a:lnSpc>
                <a:spcPct val="125000"/>
              </a:lnSpc>
            </a:pPr>
            <a:r>
              <a:rPr lang="es-ES" sz="1050" b="0" u="none" dirty="0" smtClean="0">
                <a:solidFill>
                  <a:schemeClr val="bg1">
                    <a:lumMod val="95000"/>
                  </a:schemeClr>
                </a:solidFill>
                <a:cs typeface="Times New Roman" pitchFamily="18" charset="0"/>
              </a:rPr>
              <a:t>Filtración suave con filtros de polipropileno de 5 µm.</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Fecha de embotellado: 24 de enero de 2012</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Tiempo de guarda en botella: 12 meses</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Número de botellas producidas: 5.020</a:t>
            </a:r>
          </a:p>
          <a:p>
            <a:pPr eaLnBrk="0" hangingPunct="0">
              <a:lnSpc>
                <a:spcPct val="150000"/>
              </a:lnSpc>
            </a:pPr>
            <a:endParaRPr lang="es-ES" sz="800" b="0" u="none" dirty="0" smtClean="0">
              <a:solidFill>
                <a:schemeClr val="bg1">
                  <a:lumMod val="95000"/>
                </a:schemeClr>
              </a:solidFill>
              <a:cs typeface="Times New Roman" pitchFamily="18" charset="0"/>
            </a:endParaRPr>
          </a:p>
          <a:p>
            <a:pPr eaLnBrk="0" hangingPunct="0">
              <a:lnSpc>
                <a:spcPct val="150000"/>
              </a:lnSpc>
            </a:pPr>
            <a:r>
              <a:rPr lang="es-ES" sz="1100" i="1" u="none" dirty="0" smtClean="0">
                <a:solidFill>
                  <a:schemeClr val="bg1">
                    <a:lumMod val="95000"/>
                  </a:schemeClr>
                </a:solidFill>
                <a:cs typeface="Times New Roman" pitchFamily="18" charset="0"/>
              </a:rPr>
              <a:t>Análisis de laboratorio </a:t>
            </a:r>
            <a:endParaRPr lang="es-AR" sz="110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Contenido de alcohol: 15,5 % Vol. (20ºC)</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pH: 3,50</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Acidez </a:t>
            </a:r>
            <a:r>
              <a:rPr lang="es-ES" sz="1050" b="0" u="none" dirty="0" smtClean="0">
                <a:solidFill>
                  <a:schemeClr val="bg1">
                    <a:lumMod val="95000"/>
                  </a:schemeClr>
                </a:solidFill>
                <a:cs typeface="Times New Roman" pitchFamily="18" charset="0"/>
              </a:rPr>
              <a:t>total: 6,22 </a:t>
            </a:r>
            <a:r>
              <a:rPr lang="es-ES" sz="1050" b="0" u="none" dirty="0" smtClean="0">
                <a:solidFill>
                  <a:schemeClr val="bg1">
                    <a:lumMod val="95000"/>
                  </a:schemeClr>
                </a:solidFill>
                <a:cs typeface="Times New Roman" pitchFamily="18" charset="0"/>
              </a:rPr>
              <a:t>g/l ácido tartárico</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Acidez </a:t>
            </a:r>
            <a:r>
              <a:rPr lang="es-ES" sz="1050" b="0" u="none" dirty="0" smtClean="0">
                <a:solidFill>
                  <a:schemeClr val="bg1">
                    <a:lumMod val="95000"/>
                  </a:schemeClr>
                </a:solidFill>
                <a:cs typeface="Times New Roman" pitchFamily="18" charset="0"/>
              </a:rPr>
              <a:t>volátil: 0,68 </a:t>
            </a:r>
            <a:r>
              <a:rPr lang="es-ES" sz="1050" b="0" u="none" dirty="0" smtClean="0">
                <a:solidFill>
                  <a:schemeClr val="bg1">
                    <a:lumMod val="95000"/>
                  </a:schemeClr>
                </a:solidFill>
                <a:cs typeface="Times New Roman" pitchFamily="18" charset="0"/>
              </a:rPr>
              <a:t>g/l ácido acético</a:t>
            </a:r>
            <a:endParaRPr lang="es-AR" sz="1050" b="0" u="none" dirty="0" smtClean="0">
              <a:solidFill>
                <a:schemeClr val="bg1">
                  <a:lumMod val="95000"/>
                </a:schemeClr>
              </a:solidFill>
              <a:cs typeface="Times New Roman" pitchFamily="18" charset="0"/>
            </a:endParaRPr>
          </a:p>
          <a:p>
            <a:pPr eaLnBrk="0" hangingPunct="0">
              <a:lnSpc>
                <a:spcPct val="125000"/>
              </a:lnSpc>
            </a:pPr>
            <a:r>
              <a:rPr lang="es-ES" sz="1050" b="0" u="none" dirty="0" smtClean="0">
                <a:solidFill>
                  <a:schemeClr val="bg1">
                    <a:lumMod val="95000"/>
                  </a:schemeClr>
                </a:solidFill>
                <a:cs typeface="Times New Roman" pitchFamily="18" charset="0"/>
              </a:rPr>
              <a:t>Azúcar residual: 2,16 g/l </a:t>
            </a:r>
            <a:endParaRPr lang="es-AR" sz="1100" b="0" u="none" dirty="0">
              <a:solidFill>
                <a:schemeClr val="bg1">
                  <a:lumMod val="95000"/>
                </a:schemeClr>
              </a:solidFill>
              <a:cs typeface="Times New Roman" pitchFamily="18" charset="0"/>
            </a:endParaRPr>
          </a:p>
        </p:txBody>
      </p:sp>
      <p:sp>
        <p:nvSpPr>
          <p:cNvPr id="5" name="Rectangle 7"/>
          <p:cNvSpPr>
            <a:spLocks noChangeArrowheads="1"/>
          </p:cNvSpPr>
          <p:nvPr/>
        </p:nvSpPr>
        <p:spPr bwMode="auto">
          <a:xfrm>
            <a:off x="882339" y="757157"/>
            <a:ext cx="4753300" cy="300531"/>
          </a:xfrm>
          <a:prstGeom prst="rect">
            <a:avLst/>
          </a:prstGeom>
          <a:noFill/>
          <a:ln w="9525">
            <a:noFill/>
            <a:miter lim="800000"/>
            <a:headEnd/>
            <a:tailEnd/>
          </a:ln>
          <a:effectLst/>
        </p:spPr>
        <p:txBody>
          <a:bodyPr wrap="square">
            <a:spAutoFit/>
          </a:bodyPr>
          <a:lstStyle/>
          <a:p>
            <a:pPr>
              <a:lnSpc>
                <a:spcPct val="125000"/>
              </a:lnSpc>
              <a:spcBef>
                <a:spcPct val="50000"/>
              </a:spcBef>
            </a:pPr>
            <a:r>
              <a:rPr lang="es-ES" sz="1200" i="1" u="none" dirty="0" smtClean="0">
                <a:solidFill>
                  <a:schemeClr val="bg1">
                    <a:lumMod val="95000"/>
                  </a:schemeClr>
                </a:solidFill>
              </a:rPr>
              <a:t>Victoria Prandina y </a:t>
            </a:r>
            <a:r>
              <a:rPr lang="es-ES" sz="1200" i="1" u="none" dirty="0">
                <a:solidFill>
                  <a:schemeClr val="bg1">
                    <a:lumMod val="95000"/>
                  </a:schemeClr>
                </a:solidFill>
              </a:rPr>
              <a:t>Enrique Tirado son sus creadores.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44698"/>
            <a:ext cx="9252520" cy="6953662"/>
            <a:chOff x="0" y="-44698"/>
            <a:chExt cx="9252520" cy="6953662"/>
          </a:xfrm>
        </p:grpSpPr>
        <p:pic>
          <p:nvPicPr>
            <p:cNvPr id="2" name="1 Imagen" descr="Hoja Eolo 2013C.jpg"/>
            <p:cNvPicPr>
              <a:picLocks noChangeAspect="1"/>
            </p:cNvPicPr>
            <p:nvPr/>
          </p:nvPicPr>
          <p:blipFill>
            <a:blip r:embed="rId2" cstate="print"/>
            <a:stretch>
              <a:fillRect/>
            </a:stretch>
          </p:blipFill>
          <p:spPr>
            <a:xfrm>
              <a:off x="0" y="-44698"/>
              <a:ext cx="9144000" cy="6947396"/>
            </a:xfrm>
            <a:prstGeom prst="rect">
              <a:avLst/>
            </a:prstGeom>
          </p:spPr>
        </p:pic>
        <p:pic>
          <p:nvPicPr>
            <p:cNvPr id="8" name="7 Imagen" descr="Hoja Eolo 2013C.jpg"/>
            <p:cNvPicPr>
              <a:picLocks noChangeAspect="1"/>
            </p:cNvPicPr>
            <p:nvPr/>
          </p:nvPicPr>
          <p:blipFill>
            <a:blip r:embed="rId2" cstate="print"/>
            <a:srcRect r="51667"/>
            <a:stretch>
              <a:fillRect/>
            </a:stretch>
          </p:blipFill>
          <p:spPr>
            <a:xfrm>
              <a:off x="4832920" y="-38432"/>
              <a:ext cx="4419600" cy="6947396"/>
            </a:xfrm>
            <a:prstGeom prst="rect">
              <a:avLst/>
            </a:prstGeom>
          </p:spPr>
        </p:pic>
      </p:grpSp>
      <p:pic>
        <p:nvPicPr>
          <p:cNvPr id="3" name="Picture 2" descr="C:\Users\sbarros\AppData\Local\Microsoft\Windows\Temporary Internet Files\Content.Outlook\42DXGTE1\Trivento-Eolo-ND (2).png"/>
          <p:cNvPicPr>
            <a:picLocks noChangeAspect="1" noChangeArrowheads="1"/>
          </p:cNvPicPr>
          <p:nvPr/>
        </p:nvPicPr>
        <p:blipFill>
          <a:blip r:embed="rId3" cstate="print"/>
          <a:srcRect b="14300"/>
          <a:stretch>
            <a:fillRect/>
          </a:stretch>
        </p:blipFill>
        <p:spPr bwMode="auto">
          <a:xfrm>
            <a:off x="6012159" y="153122"/>
            <a:ext cx="2164143" cy="6228206"/>
          </a:xfrm>
          <a:prstGeom prst="rect">
            <a:avLst/>
          </a:prstGeom>
          <a:noFill/>
        </p:spPr>
      </p:pic>
      <p:sp>
        <p:nvSpPr>
          <p:cNvPr id="4" name="7 Rectángulo"/>
          <p:cNvSpPr>
            <a:spLocks noChangeArrowheads="1"/>
          </p:cNvSpPr>
          <p:nvPr/>
        </p:nvSpPr>
        <p:spPr bwMode="auto">
          <a:xfrm>
            <a:off x="881063" y="1078216"/>
            <a:ext cx="4248150" cy="307456"/>
          </a:xfrm>
          <a:prstGeom prst="rect">
            <a:avLst/>
          </a:prstGeom>
          <a:noFill/>
          <a:ln w="9525">
            <a:noFill/>
            <a:miter lim="800000"/>
            <a:headEnd/>
            <a:tailEnd/>
          </a:ln>
        </p:spPr>
        <p:txBody>
          <a:bodyPr>
            <a:spAutoFit/>
          </a:bodyPr>
          <a:lstStyle/>
          <a:p>
            <a:pPr>
              <a:lnSpc>
                <a:spcPct val="130000"/>
              </a:lnSpc>
            </a:pPr>
            <a:r>
              <a:rPr lang="es-ES" sz="1200" i="1" u="none" dirty="0">
                <a:solidFill>
                  <a:schemeClr val="bg1">
                    <a:lumMod val="50000"/>
                  </a:schemeClr>
                </a:solidFill>
                <a:cs typeface="Times New Roman" pitchFamily="18" charset="0"/>
              </a:rPr>
              <a:t>Notas de Cata</a:t>
            </a:r>
            <a:endParaRPr lang="es-AR" sz="1200" dirty="0">
              <a:solidFill>
                <a:schemeClr val="bg1">
                  <a:lumMod val="50000"/>
                </a:schemeClr>
              </a:solidFill>
              <a:cs typeface="Times New Roman" pitchFamily="18" charset="0"/>
            </a:endParaRPr>
          </a:p>
        </p:txBody>
      </p:sp>
      <p:sp>
        <p:nvSpPr>
          <p:cNvPr id="5" name="7 Rectángulo"/>
          <p:cNvSpPr>
            <a:spLocks noChangeArrowheads="1"/>
          </p:cNvSpPr>
          <p:nvPr/>
        </p:nvSpPr>
        <p:spPr bwMode="auto">
          <a:xfrm>
            <a:off x="899592" y="1483257"/>
            <a:ext cx="3672408" cy="830997"/>
          </a:xfrm>
          <a:prstGeom prst="rect">
            <a:avLst/>
          </a:prstGeom>
          <a:noFill/>
          <a:ln w="9525">
            <a:noFill/>
            <a:miter lim="800000"/>
            <a:headEnd/>
            <a:tailEnd/>
          </a:ln>
        </p:spPr>
        <p:txBody>
          <a:bodyPr wrap="square">
            <a:spAutoFit/>
          </a:bodyPr>
          <a:lstStyle/>
          <a:p>
            <a:pPr>
              <a:lnSpc>
                <a:spcPct val="150000"/>
              </a:lnSpc>
            </a:pPr>
            <a:r>
              <a:rPr lang="es-ES" sz="1100" i="1" u="none" dirty="0" smtClean="0">
                <a:solidFill>
                  <a:schemeClr val="bg1">
                    <a:lumMod val="50000"/>
                  </a:schemeClr>
                </a:solidFill>
                <a:cs typeface="Times New Roman" pitchFamily="18" charset="0"/>
              </a:rPr>
              <a:t>Aspecto</a:t>
            </a:r>
          </a:p>
          <a:p>
            <a:pPr eaLnBrk="0" hangingPunct="0">
              <a:lnSpc>
                <a:spcPct val="150000"/>
              </a:lnSpc>
            </a:pPr>
            <a:r>
              <a:rPr lang="es-ES" sz="1050" b="0" u="none" dirty="0" smtClean="0">
                <a:solidFill>
                  <a:schemeClr val="bg1">
                    <a:lumMod val="50000"/>
                  </a:schemeClr>
                </a:solidFill>
                <a:cs typeface="Times New Roman" pitchFamily="18" charset="0"/>
              </a:rPr>
              <a:t>Tintes violáceos se reflejan sobre un rojo carmesí profundo. El movimiento en la copa es denso y elegante.</a:t>
            </a:r>
          </a:p>
        </p:txBody>
      </p:sp>
      <p:sp>
        <p:nvSpPr>
          <p:cNvPr id="6" name="7 Rectángulo"/>
          <p:cNvSpPr>
            <a:spLocks noChangeArrowheads="1"/>
          </p:cNvSpPr>
          <p:nvPr/>
        </p:nvSpPr>
        <p:spPr bwMode="auto">
          <a:xfrm>
            <a:off x="865684" y="3706128"/>
            <a:ext cx="3768867" cy="1315745"/>
          </a:xfrm>
          <a:prstGeom prst="rect">
            <a:avLst/>
          </a:prstGeom>
          <a:noFill/>
          <a:ln w="9525">
            <a:noFill/>
            <a:miter lim="800000"/>
            <a:headEnd/>
            <a:tailEnd/>
          </a:ln>
        </p:spPr>
        <p:txBody>
          <a:bodyPr wrap="square">
            <a:spAutoFit/>
          </a:bodyPr>
          <a:lstStyle/>
          <a:p>
            <a:pPr>
              <a:lnSpc>
                <a:spcPct val="150000"/>
              </a:lnSpc>
            </a:pPr>
            <a:r>
              <a:rPr lang="es-ES" sz="1100" i="1" u="none" dirty="0">
                <a:solidFill>
                  <a:schemeClr val="bg1">
                    <a:lumMod val="50000"/>
                  </a:schemeClr>
                </a:solidFill>
                <a:cs typeface="Times New Roman" pitchFamily="18" charset="0"/>
              </a:rPr>
              <a:t>Paladar</a:t>
            </a:r>
          </a:p>
          <a:p>
            <a:pPr lvl="0" eaLnBrk="0" hangingPunct="0">
              <a:lnSpc>
                <a:spcPct val="150000"/>
              </a:lnSpc>
            </a:pPr>
            <a:r>
              <a:rPr lang="es-AR" sz="1050" b="0" u="none" dirty="0" smtClean="0">
                <a:solidFill>
                  <a:schemeClr val="bg1">
                    <a:lumMod val="50000"/>
                  </a:schemeClr>
                </a:solidFill>
                <a:latin typeface="Arial" pitchFamily="34" charset="0"/>
                <a:ea typeface="Calibri" pitchFamily="34" charset="0"/>
                <a:cs typeface="Times New Roman" pitchFamily="18" charset="0"/>
              </a:rPr>
              <a:t>Taninos poderosos envuelven suavemente el paladar.</a:t>
            </a:r>
          </a:p>
          <a:p>
            <a:pPr lvl="0" eaLnBrk="0" hangingPunct="0">
              <a:lnSpc>
                <a:spcPct val="150000"/>
              </a:lnSpc>
            </a:pPr>
            <a:r>
              <a:rPr lang="es-AR" sz="1050" b="0" u="none" dirty="0" smtClean="0">
                <a:solidFill>
                  <a:schemeClr val="bg1">
                    <a:lumMod val="50000"/>
                  </a:schemeClr>
                </a:solidFill>
                <a:latin typeface="Arial" pitchFamily="34" charset="0"/>
                <a:ea typeface="Calibri" pitchFamily="34" charset="0"/>
                <a:cs typeface="Times New Roman" pitchFamily="18" charset="0"/>
              </a:rPr>
              <a:t>Su final es largo y sedoso, dejando recuerdo a humo de canela y mermelada de frambuesas. Muy elegante y vibrante final.</a:t>
            </a:r>
          </a:p>
        </p:txBody>
      </p:sp>
      <p:sp>
        <p:nvSpPr>
          <p:cNvPr id="7" name="7 Rectángulo"/>
          <p:cNvSpPr>
            <a:spLocks noChangeArrowheads="1"/>
          </p:cNvSpPr>
          <p:nvPr/>
        </p:nvSpPr>
        <p:spPr bwMode="auto">
          <a:xfrm>
            <a:off x="881063" y="2350016"/>
            <a:ext cx="3689283" cy="1327286"/>
          </a:xfrm>
          <a:prstGeom prst="rect">
            <a:avLst/>
          </a:prstGeom>
          <a:noFill/>
          <a:ln w="9525">
            <a:noFill/>
            <a:miter lim="800000"/>
            <a:headEnd/>
            <a:tailEnd/>
          </a:ln>
        </p:spPr>
        <p:txBody>
          <a:bodyPr wrap="square">
            <a:spAutoFit/>
          </a:bodyPr>
          <a:lstStyle/>
          <a:p>
            <a:pPr>
              <a:lnSpc>
                <a:spcPct val="150000"/>
              </a:lnSpc>
            </a:pPr>
            <a:r>
              <a:rPr lang="es-ES" sz="1100" i="1" u="none" dirty="0" smtClean="0">
                <a:solidFill>
                  <a:schemeClr val="bg1">
                    <a:lumMod val="50000"/>
                  </a:schemeClr>
                </a:solidFill>
                <a:cs typeface="Times New Roman" pitchFamily="18" charset="0"/>
              </a:rPr>
              <a:t>Aroma</a:t>
            </a:r>
            <a:endParaRPr lang="es-ES" sz="1100" i="1" u="none" dirty="0">
              <a:solidFill>
                <a:schemeClr val="bg1">
                  <a:lumMod val="50000"/>
                </a:schemeClr>
              </a:solidFill>
              <a:cs typeface="Times New Roman" pitchFamily="18" charset="0"/>
            </a:endParaRPr>
          </a:p>
          <a:p>
            <a:pPr lvl="0">
              <a:lnSpc>
                <a:spcPct val="150000"/>
              </a:lnSpc>
            </a:pPr>
            <a:r>
              <a:rPr lang="es-AR" sz="1050" b="0" u="none" dirty="0" smtClean="0">
                <a:solidFill>
                  <a:schemeClr val="bg1">
                    <a:lumMod val="50000"/>
                  </a:schemeClr>
                </a:solidFill>
                <a:latin typeface="Arial" pitchFamily="34" charset="0"/>
                <a:ea typeface="Calibri" pitchFamily="34" charset="0"/>
                <a:cs typeface="Times New Roman" pitchFamily="18" charset="0"/>
              </a:rPr>
              <a:t>Expresivo, se combinan aromas profundos de frutas negras como la mora y sutiles de frutos secos como castañas. El roble francés marca su presencia con notas de caramelo</a:t>
            </a:r>
            <a:r>
              <a:rPr lang="es-AR" sz="1100" b="0" u="none" dirty="0" smtClean="0">
                <a:solidFill>
                  <a:schemeClr val="bg1">
                    <a:lumMod val="50000"/>
                  </a:schemeClr>
                </a:solidFill>
                <a:latin typeface="Arial" pitchFamily="34" charset="0"/>
                <a:ea typeface="Calibri" pitchFamily="34" charset="0"/>
                <a:cs typeface="Times New Roman" pitchFamily="18" charset="0"/>
              </a:rPr>
              <a: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6360</TotalTime>
  <Words>681</Words>
  <Application>Microsoft Office PowerPoint</Application>
  <PresentationFormat>Presentación en pantalla (4:3)</PresentationFormat>
  <Paragraphs>59</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Diapositiva 1</vt:lpstr>
      <vt:lpstr>Diapositiva 2</vt:lpstr>
      <vt:lpstr>Diapositiva 3</vt:lpstr>
      <vt:lpstr>Diapositiva 4</vt:lpstr>
      <vt:lpstr>Diapositiva 5</vt:lpstr>
      <vt:lpstr>Diapositiva 6</vt:lpstr>
    </vt:vector>
  </TitlesOfParts>
  <Company>Trivento Bodegas y Viñedos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EOLO</dc:title>
  <dc:creator>mcaamano</dc:creator>
  <cp:lastModifiedBy>sbarros</cp:lastModifiedBy>
  <cp:revision>433</cp:revision>
  <dcterms:created xsi:type="dcterms:W3CDTF">2009-09-28T19:53:14Z</dcterms:created>
  <dcterms:modified xsi:type="dcterms:W3CDTF">2013-03-22T15:38:09Z</dcterms:modified>
</cp:coreProperties>
</file>