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311" r:id="rId3"/>
    <p:sldId id="292" r:id="rId4"/>
    <p:sldId id="307" r:id="rId5"/>
    <p:sldId id="308" r:id="rId6"/>
    <p:sldId id="309" r:id="rId7"/>
    <p:sldId id="301" r:id="rId8"/>
    <p:sldId id="300" r:id="rId9"/>
  </p:sldIdLst>
  <p:sldSz cx="9001125" cy="6840538"/>
  <p:notesSz cx="6858000" cy="9144000"/>
  <p:defaultTextStyle>
    <a:defPPr>
      <a:defRPr lang="es-AR"/>
    </a:defPPr>
    <a:lvl1pPr marL="0" algn="l" defTabSz="905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2536" algn="l" defTabSz="905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5072" algn="l" defTabSz="905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7608" algn="l" defTabSz="905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0144" algn="l" defTabSz="905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62680" algn="l" defTabSz="905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15217" algn="l" defTabSz="905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67753" algn="l" defTabSz="905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20289" algn="l" defTabSz="905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7" autoAdjust="0"/>
    <p:restoredTop sz="93189" autoAdjust="0"/>
  </p:normalViewPr>
  <p:slideViewPr>
    <p:cSldViewPr>
      <p:cViewPr>
        <p:scale>
          <a:sx n="61" d="100"/>
          <a:sy n="61" d="100"/>
        </p:scale>
        <p:origin x="-1566" y="-168"/>
      </p:cViewPr>
      <p:guideLst>
        <p:guide orient="horz" pos="430"/>
        <p:guide pos="53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2DA5D-F882-4C9B-90F5-83375A965049}" type="datetimeFigureOut">
              <a:rPr lang="es-AR" smtClean="0"/>
              <a:pPr/>
              <a:t>10/10/2016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85800"/>
            <a:ext cx="4511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88603-2FAA-4D3B-A562-AC0D9397865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817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50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2536" algn="l" defTabSz="9050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5072" algn="l" defTabSz="9050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7608" algn="l" defTabSz="9050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0144" algn="l" defTabSz="9050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2680" algn="l" defTabSz="9050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5217" algn="l" defTabSz="9050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7753" algn="l" defTabSz="9050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0289" algn="l" defTabSz="9050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88603-2FAA-4D3B-A562-AC0D93978658}" type="slidenum">
              <a:rPr lang="es-AR" smtClean="0"/>
              <a:pPr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935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88603-2FAA-4D3B-A562-AC0D93978658}" type="slidenum">
              <a:rPr lang="es-AR" smtClean="0"/>
              <a:pPr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9358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88603-2FAA-4D3B-A562-AC0D93978658}" type="slidenum">
              <a:rPr lang="es-AR" smtClean="0"/>
              <a:pPr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125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5085" y="2125002"/>
            <a:ext cx="7650956" cy="146628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0169" y="3876305"/>
            <a:ext cx="6300788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2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5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5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7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0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433F-9DD5-46F0-A1CC-60BE7C9F8FFE}" type="datetimeFigureOut">
              <a:rPr lang="es-AR" smtClean="0"/>
              <a:pPr/>
              <a:t>10/10/2016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B68E-4AAF-41D0-AFBD-4A9D536AFA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433F-9DD5-46F0-A1CC-60BE7C9F8FFE}" type="datetimeFigureOut">
              <a:rPr lang="es-AR" smtClean="0"/>
              <a:pPr/>
              <a:t>10/10/2016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B68E-4AAF-41D0-AFBD-4A9D536AFA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25817" y="273939"/>
            <a:ext cx="2025253" cy="583662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0056" y="273939"/>
            <a:ext cx="5925741" cy="583662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433F-9DD5-46F0-A1CC-60BE7C9F8FFE}" type="datetimeFigureOut">
              <a:rPr lang="es-AR" smtClean="0"/>
              <a:pPr/>
              <a:t>10/10/2016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B68E-4AAF-41D0-AFBD-4A9D536AFA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433F-9DD5-46F0-A1CC-60BE7C9F8FFE}" type="datetimeFigureOut">
              <a:rPr lang="es-AR" smtClean="0"/>
              <a:pPr/>
              <a:t>10/10/2016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B68E-4AAF-41D0-AFBD-4A9D536AFA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027" y="4395680"/>
            <a:ext cx="7650956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11027" y="2899313"/>
            <a:ext cx="7650956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5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50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7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01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26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52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77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20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433F-9DD5-46F0-A1CC-60BE7C9F8FFE}" type="datetimeFigureOut">
              <a:rPr lang="es-AR" smtClean="0"/>
              <a:pPr/>
              <a:t>10/10/2016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B68E-4AAF-41D0-AFBD-4A9D536AFA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0056" y="1596127"/>
            <a:ext cx="3975497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5573" y="1596127"/>
            <a:ext cx="3975497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433F-9DD5-46F0-A1CC-60BE7C9F8FFE}" type="datetimeFigureOut">
              <a:rPr lang="es-AR" smtClean="0"/>
              <a:pPr/>
              <a:t>10/10/2016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B68E-4AAF-41D0-AFBD-4A9D536AFA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0056" y="1531204"/>
            <a:ext cx="3977060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536" indent="0">
              <a:buNone/>
              <a:defRPr sz="2000" b="1"/>
            </a:lvl2pPr>
            <a:lvl3pPr marL="905072" indent="0">
              <a:buNone/>
              <a:defRPr sz="1800" b="1"/>
            </a:lvl3pPr>
            <a:lvl4pPr marL="1357608" indent="0">
              <a:buNone/>
              <a:defRPr sz="1600" b="1"/>
            </a:lvl4pPr>
            <a:lvl5pPr marL="1810144" indent="0">
              <a:buNone/>
              <a:defRPr sz="1600" b="1"/>
            </a:lvl5pPr>
            <a:lvl6pPr marL="2262680" indent="0">
              <a:buNone/>
              <a:defRPr sz="1600" b="1"/>
            </a:lvl6pPr>
            <a:lvl7pPr marL="2715217" indent="0">
              <a:buNone/>
              <a:defRPr sz="1600" b="1"/>
            </a:lvl7pPr>
            <a:lvl8pPr marL="3167753" indent="0">
              <a:buNone/>
              <a:defRPr sz="1600" b="1"/>
            </a:lvl8pPr>
            <a:lvl9pPr marL="362028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0056" y="2169337"/>
            <a:ext cx="3977060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572447" y="1531204"/>
            <a:ext cx="3978622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536" indent="0">
              <a:buNone/>
              <a:defRPr sz="2000" b="1"/>
            </a:lvl2pPr>
            <a:lvl3pPr marL="905072" indent="0">
              <a:buNone/>
              <a:defRPr sz="1800" b="1"/>
            </a:lvl3pPr>
            <a:lvl4pPr marL="1357608" indent="0">
              <a:buNone/>
              <a:defRPr sz="1600" b="1"/>
            </a:lvl4pPr>
            <a:lvl5pPr marL="1810144" indent="0">
              <a:buNone/>
              <a:defRPr sz="1600" b="1"/>
            </a:lvl5pPr>
            <a:lvl6pPr marL="2262680" indent="0">
              <a:buNone/>
              <a:defRPr sz="1600" b="1"/>
            </a:lvl6pPr>
            <a:lvl7pPr marL="2715217" indent="0">
              <a:buNone/>
              <a:defRPr sz="1600" b="1"/>
            </a:lvl7pPr>
            <a:lvl8pPr marL="3167753" indent="0">
              <a:buNone/>
              <a:defRPr sz="1600" b="1"/>
            </a:lvl8pPr>
            <a:lvl9pPr marL="362028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572447" y="2169337"/>
            <a:ext cx="3978622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433F-9DD5-46F0-A1CC-60BE7C9F8FFE}" type="datetimeFigureOut">
              <a:rPr lang="es-AR" smtClean="0"/>
              <a:pPr/>
              <a:t>10/10/2016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B68E-4AAF-41D0-AFBD-4A9D536AFA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433F-9DD5-46F0-A1CC-60BE7C9F8FFE}" type="datetimeFigureOut">
              <a:rPr lang="es-AR" smtClean="0"/>
              <a:pPr/>
              <a:t>10/10/2016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B68E-4AAF-41D0-AFBD-4A9D536AFA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433F-9DD5-46F0-A1CC-60BE7C9F8FFE}" type="datetimeFigureOut">
              <a:rPr lang="es-AR" smtClean="0"/>
              <a:pPr/>
              <a:t>10/10/2016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B68E-4AAF-41D0-AFBD-4A9D536AFA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058" y="272356"/>
            <a:ext cx="2961308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19191" y="272355"/>
            <a:ext cx="5031879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0058" y="1431447"/>
            <a:ext cx="2961308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2536" indent="0">
              <a:buNone/>
              <a:defRPr sz="1200"/>
            </a:lvl2pPr>
            <a:lvl3pPr marL="905072" indent="0">
              <a:buNone/>
              <a:defRPr sz="1000"/>
            </a:lvl3pPr>
            <a:lvl4pPr marL="1357608" indent="0">
              <a:buNone/>
              <a:defRPr sz="900"/>
            </a:lvl4pPr>
            <a:lvl5pPr marL="1810144" indent="0">
              <a:buNone/>
              <a:defRPr sz="900"/>
            </a:lvl5pPr>
            <a:lvl6pPr marL="2262680" indent="0">
              <a:buNone/>
              <a:defRPr sz="900"/>
            </a:lvl6pPr>
            <a:lvl7pPr marL="2715217" indent="0">
              <a:buNone/>
              <a:defRPr sz="900"/>
            </a:lvl7pPr>
            <a:lvl8pPr marL="3167753" indent="0">
              <a:buNone/>
              <a:defRPr sz="900"/>
            </a:lvl8pPr>
            <a:lvl9pPr marL="362028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433F-9DD5-46F0-A1CC-60BE7C9F8FFE}" type="datetimeFigureOut">
              <a:rPr lang="es-AR" smtClean="0"/>
              <a:pPr/>
              <a:t>10/10/2016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B68E-4AAF-41D0-AFBD-4A9D536AFA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4284" y="4788378"/>
            <a:ext cx="5400675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64284" y="611216"/>
            <a:ext cx="5400675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2536" indent="0">
              <a:buNone/>
              <a:defRPr sz="2800"/>
            </a:lvl2pPr>
            <a:lvl3pPr marL="905072" indent="0">
              <a:buNone/>
              <a:defRPr sz="2400"/>
            </a:lvl3pPr>
            <a:lvl4pPr marL="1357608" indent="0">
              <a:buNone/>
              <a:defRPr sz="2000"/>
            </a:lvl4pPr>
            <a:lvl5pPr marL="1810144" indent="0">
              <a:buNone/>
              <a:defRPr sz="2000"/>
            </a:lvl5pPr>
            <a:lvl6pPr marL="2262680" indent="0">
              <a:buNone/>
              <a:defRPr sz="2000"/>
            </a:lvl6pPr>
            <a:lvl7pPr marL="2715217" indent="0">
              <a:buNone/>
              <a:defRPr sz="2000"/>
            </a:lvl7pPr>
            <a:lvl8pPr marL="3167753" indent="0">
              <a:buNone/>
              <a:defRPr sz="2000"/>
            </a:lvl8pPr>
            <a:lvl9pPr marL="3620289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64284" y="5353671"/>
            <a:ext cx="5400675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2536" indent="0">
              <a:buNone/>
              <a:defRPr sz="1200"/>
            </a:lvl2pPr>
            <a:lvl3pPr marL="905072" indent="0">
              <a:buNone/>
              <a:defRPr sz="1000"/>
            </a:lvl3pPr>
            <a:lvl4pPr marL="1357608" indent="0">
              <a:buNone/>
              <a:defRPr sz="900"/>
            </a:lvl4pPr>
            <a:lvl5pPr marL="1810144" indent="0">
              <a:buNone/>
              <a:defRPr sz="900"/>
            </a:lvl5pPr>
            <a:lvl6pPr marL="2262680" indent="0">
              <a:buNone/>
              <a:defRPr sz="900"/>
            </a:lvl6pPr>
            <a:lvl7pPr marL="2715217" indent="0">
              <a:buNone/>
              <a:defRPr sz="900"/>
            </a:lvl7pPr>
            <a:lvl8pPr marL="3167753" indent="0">
              <a:buNone/>
              <a:defRPr sz="900"/>
            </a:lvl8pPr>
            <a:lvl9pPr marL="362028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433F-9DD5-46F0-A1CC-60BE7C9F8FFE}" type="datetimeFigureOut">
              <a:rPr lang="es-AR" smtClean="0"/>
              <a:pPr/>
              <a:t>10/10/2016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B68E-4AAF-41D0-AFBD-4A9D536AFA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0057" y="273939"/>
            <a:ext cx="8101013" cy="1140090"/>
          </a:xfrm>
          <a:prstGeom prst="rect">
            <a:avLst/>
          </a:prstGeom>
        </p:spPr>
        <p:txBody>
          <a:bodyPr vert="horz" lIns="90507" tIns="45253" rIns="90507" bIns="45253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0057" y="1596127"/>
            <a:ext cx="8101013" cy="4514439"/>
          </a:xfrm>
          <a:prstGeom prst="rect">
            <a:avLst/>
          </a:prstGeom>
        </p:spPr>
        <p:txBody>
          <a:bodyPr vert="horz" lIns="90507" tIns="45253" rIns="90507" bIns="45253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0057" y="6340167"/>
            <a:ext cx="2100263" cy="364195"/>
          </a:xfrm>
          <a:prstGeom prst="rect">
            <a:avLst/>
          </a:prstGeom>
        </p:spPr>
        <p:txBody>
          <a:bodyPr vert="horz" lIns="90507" tIns="45253" rIns="90507" bIns="4525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D433F-9DD5-46F0-A1CC-60BE7C9F8FFE}" type="datetimeFigureOut">
              <a:rPr lang="es-AR" smtClean="0"/>
              <a:pPr/>
              <a:t>10/10/2016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75385" y="6340167"/>
            <a:ext cx="2850356" cy="364195"/>
          </a:xfrm>
          <a:prstGeom prst="rect">
            <a:avLst/>
          </a:prstGeom>
        </p:spPr>
        <p:txBody>
          <a:bodyPr vert="horz" lIns="90507" tIns="45253" rIns="90507" bIns="4525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450807" y="6340167"/>
            <a:ext cx="2100263" cy="364195"/>
          </a:xfrm>
          <a:prstGeom prst="rect">
            <a:avLst/>
          </a:prstGeom>
        </p:spPr>
        <p:txBody>
          <a:bodyPr vert="horz" lIns="90507" tIns="45253" rIns="90507" bIns="4525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AB68E-4AAF-41D0-AFBD-4A9D536AFA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0507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9402" indent="-339402" algn="l" defTabSz="90507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5371" indent="-282835" algn="l" defTabSz="90507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341" indent="-226268" algn="l" defTabSz="9050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3877" indent="-226268" algn="l" defTabSz="90507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412" indent="-226268" algn="l" defTabSz="90507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949" indent="-226268" algn="l" defTabSz="905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1485" indent="-226268" algn="l" defTabSz="905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4021" indent="-226268" algn="l" defTabSz="905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6556" indent="-226268" algn="l" defTabSz="905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536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072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608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144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2680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5217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7753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0289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viñedo.jpg"/>
          <p:cNvPicPr>
            <a:picLocks noChangeAspect="1"/>
          </p:cNvPicPr>
          <p:nvPr/>
        </p:nvPicPr>
        <p:blipFill>
          <a:blip r:embed="rId2" cstate="print"/>
          <a:srcRect l="14563" t="10318" r="8009" b="887"/>
          <a:stretch>
            <a:fillRect/>
          </a:stretch>
        </p:blipFill>
        <p:spPr>
          <a:xfrm>
            <a:off x="0" y="-99139"/>
            <a:ext cx="9001125" cy="6939677"/>
          </a:xfrm>
          <a:prstGeom prst="rect">
            <a:avLst/>
          </a:prstGeom>
        </p:spPr>
      </p:pic>
      <p:pic>
        <p:nvPicPr>
          <p:cNvPr id="6" name="Picture 5" descr="Trivento-Eolo-Titular-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4541" y="4363094"/>
            <a:ext cx="2520149" cy="1499213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3523280" y="5790483"/>
            <a:ext cx="1756995" cy="455272"/>
          </a:xfrm>
          <a:prstGeom prst="rect">
            <a:avLst/>
          </a:prstGeom>
        </p:spPr>
        <p:txBody>
          <a:bodyPr wrap="none" lIns="90507" tIns="45253" rIns="90507" bIns="45253">
            <a:spAutoFit/>
          </a:bodyPr>
          <a:lstStyle/>
          <a:p>
            <a:pPr indent="9428" algn="r">
              <a:lnSpc>
                <a:spcPct val="150000"/>
              </a:lnSpc>
            </a:pPr>
            <a:r>
              <a:rPr lang="es-AR" spc="99" dirty="0" smtClean="0">
                <a:solidFill>
                  <a:schemeClr val="bg1">
                    <a:lumMod val="7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Cosecha 2013</a:t>
            </a:r>
            <a:endParaRPr lang="es-AR" spc="99" dirty="0">
              <a:solidFill>
                <a:schemeClr val="bg1">
                  <a:lumMod val="7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barros\Downloads\foto botella eolo 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139"/>
            <a:ext cx="9001125" cy="683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708474" y="410001"/>
            <a:ext cx="4721210" cy="39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507" tIns="45253" rIns="90507" bIns="45253">
            <a:spAutoFit/>
          </a:bodyPr>
          <a:lstStyle/>
          <a:p>
            <a:pPr algn="r"/>
            <a:r>
              <a:rPr lang="es-ES" sz="20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Detalles del viñedo</a:t>
            </a:r>
            <a:endParaRPr lang="es-AR" sz="2000" spc="1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25400" dir="2700000" algn="br">
                  <a:schemeClr val="tx1">
                    <a:alpha val="21000"/>
                  </a:schemeClr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196305" y="1044005"/>
            <a:ext cx="6265069" cy="364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35000"/>
              </a:lnSpc>
            </a:pPr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En un lugar privilegiado en Luján de Cuyo a </a:t>
            </a:r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983 </a:t>
            </a:r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metros de altitud, se extiende un terreno elevado 10 metros sobre la vera norte del río Mendoza. Esta es la cuna de las uvas </a:t>
            </a:r>
            <a:r>
              <a:rPr lang="es-ES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Malbec</a:t>
            </a:r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.</a:t>
            </a:r>
          </a:p>
          <a:p>
            <a:pPr algn="r">
              <a:lnSpc>
                <a:spcPct val="135000"/>
              </a:lnSpc>
            </a:pPr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El suelo es de textura franca con algunos horizontes franco-arcillosos. A partir de los 90 cm de profundidad y dependiendo del proceso de formación aluvial, se observan cantos rodados de diámetros variables que forman capas no uniformes.</a:t>
            </a:r>
          </a:p>
          <a:p>
            <a:pPr algn="r">
              <a:lnSpc>
                <a:spcPct val="135000"/>
              </a:lnSpc>
            </a:pPr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De las 20 hectáreas plantadas con sistema de conducción Guyot doble en 1912, sólo 4 están destinadas a la elaboración de Trivento Eolo Malbec. Para irrigarlas se utiliza el ancestral método de acequias y zanjas que inundan el terreno con agua proveniente del río Mendoza. </a:t>
            </a:r>
          </a:p>
          <a:p>
            <a:pPr algn="r">
              <a:lnSpc>
                <a:spcPct val="135000"/>
              </a:lnSpc>
            </a:pPr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La madurez de las plantas permite obtener un reducido rendimiento por hectárea.</a:t>
            </a:r>
          </a:p>
          <a:p>
            <a:pPr algn="just">
              <a:lnSpc>
                <a:spcPct val="135000"/>
              </a:lnSpc>
            </a:pPr>
            <a:r>
              <a:rPr lang="es-ES" sz="1100" b="0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35000"/>
              </a:lnSpc>
            </a:pPr>
            <a:endParaRPr lang="es-ES" sz="1100" b="0" u="none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90500" algn="just">
              <a:lnSpc>
                <a:spcPct val="135000"/>
              </a:lnSpc>
            </a:pPr>
            <a:endParaRPr lang="en-GB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90500" algn="just">
              <a:lnSpc>
                <a:spcPct val="135000"/>
              </a:lnSpc>
            </a:pPr>
            <a:r>
              <a:rPr lang="es-ES" sz="1100" b="0" u="none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</a:t>
            </a:r>
          </a:p>
          <a:p>
            <a:pPr marL="190500" algn="just">
              <a:lnSpc>
                <a:spcPct val="135000"/>
              </a:lnSpc>
            </a:pPr>
            <a:r>
              <a:rPr lang="es-ES" sz="1100" b="0" u="none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25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barros\Downloads\foto botella eolo 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139"/>
            <a:ext cx="9001125" cy="683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3780483" y="1058073"/>
            <a:ext cx="4685524" cy="4309479"/>
          </a:xfrm>
          <a:prstGeom prst="rect">
            <a:avLst/>
          </a:prstGeom>
        </p:spPr>
        <p:txBody>
          <a:bodyPr lIns="90507" tIns="45253" rIns="90507" bIns="45253"/>
          <a:lstStyle/>
          <a:p>
            <a:pPr lvl="0" algn="r"/>
            <a:r>
              <a:rPr lang="es-A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El frio </a:t>
            </a:r>
            <a:r>
              <a:rPr lang="es-A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invierno</a:t>
            </a:r>
            <a:r>
              <a:rPr lang="es-A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presentó episodios de temperaturas bajo cero en julio y agosto. La temperatura promedio de </a:t>
            </a:r>
            <a:r>
              <a:rPr lang="es-A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8°C</a:t>
            </a:r>
            <a:r>
              <a:rPr lang="es-A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. </a:t>
            </a:r>
          </a:p>
          <a:p>
            <a:pPr algn="r"/>
            <a:endParaRPr lang="en-US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lvl="0" algn="r"/>
            <a:r>
              <a:rPr lang="es-A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La </a:t>
            </a:r>
            <a:r>
              <a:rPr lang="es-A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primavera</a:t>
            </a:r>
            <a:r>
              <a:rPr lang="es-A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fue templada con una temperatura media de </a:t>
            </a:r>
            <a:r>
              <a:rPr lang="es-A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17,5°C</a:t>
            </a:r>
            <a:r>
              <a:rPr lang="es-A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; la </a:t>
            </a:r>
            <a:r>
              <a:rPr lang="es-AR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brotación</a:t>
            </a:r>
            <a:r>
              <a:rPr lang="es-A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es-A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es-A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empezó la </a:t>
            </a:r>
            <a:r>
              <a:rPr lang="es-A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primer  </a:t>
            </a:r>
            <a:r>
              <a:rPr lang="es-A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semana de </a:t>
            </a:r>
            <a:r>
              <a:rPr lang="es-A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octubre. Tuvimos escasas precipitaciones durante los meses primaverales (20 mm)</a:t>
            </a:r>
          </a:p>
          <a:p>
            <a:pPr lvl="0" algn="r"/>
            <a:endParaRPr lang="es-AR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lvl="0" algn="r"/>
            <a:r>
              <a:rPr lang="es-A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El </a:t>
            </a:r>
            <a:r>
              <a:rPr lang="es-A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verano</a:t>
            </a:r>
            <a:r>
              <a:rPr lang="es-A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fue cálido con una temperatura media máxima de </a:t>
            </a:r>
            <a:r>
              <a:rPr lang="es-A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29,5°C </a:t>
            </a:r>
            <a:r>
              <a:rPr lang="es-A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y con presencia de lluvias en enero y </a:t>
            </a:r>
            <a:r>
              <a:rPr lang="es-A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febrero (76 mm).</a:t>
            </a:r>
          </a:p>
          <a:p>
            <a:pPr lvl="0" algn="r"/>
            <a:r>
              <a:rPr lang="es-A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Logramos obtener alcoholes más bajos y buena acidez </a:t>
            </a:r>
            <a:endParaRPr lang="es-AR" sz="1300" dirty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r"/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lvl="0" algn="r"/>
            <a:r>
              <a:rPr lang="es-A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Al </a:t>
            </a:r>
            <a:r>
              <a:rPr lang="es-A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llegar el </a:t>
            </a:r>
            <a:r>
              <a:rPr lang="es-A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otoño</a:t>
            </a:r>
            <a:r>
              <a:rPr lang="es-A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los días se hicieron más frescos </a:t>
            </a:r>
            <a:r>
              <a:rPr lang="es-A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con temperaturas medias de 15,5°C  </a:t>
            </a:r>
            <a:r>
              <a:rPr lang="es-A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favoreciendo la madurez </a:t>
            </a:r>
            <a:r>
              <a:rPr lang="es-AR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polifenólica</a:t>
            </a:r>
            <a:r>
              <a:rPr lang="es-A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de los granos</a:t>
            </a:r>
            <a:r>
              <a:rPr lang="es-A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.  </a:t>
            </a:r>
            <a:r>
              <a:rPr lang="es-A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La cosecha se realizó en seis etapas obteniéndose uvas con excelente concentración  de taninos y </a:t>
            </a:r>
            <a:r>
              <a:rPr lang="es-AR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antocianos</a:t>
            </a:r>
            <a:r>
              <a:rPr lang="es-E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s-ES" sz="1300" i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708474" y="410001"/>
            <a:ext cx="4721210" cy="39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507" tIns="45253" rIns="90507" bIns="45253">
            <a:spAutoFit/>
          </a:bodyPr>
          <a:lstStyle/>
          <a:p>
            <a:pPr algn="r"/>
            <a:r>
              <a:rPr lang="es-ES" sz="20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Ciclo productivo  2012-2013</a:t>
            </a:r>
            <a:endParaRPr lang="es-AR" sz="2000" spc="1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25400" dir="2700000" algn="br">
                  <a:schemeClr val="tx1">
                    <a:alpha val="21000"/>
                  </a:schemeClr>
                </a:outerShdw>
              </a:effectLst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920717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barros\Downloads\foto botella eolo 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139"/>
            <a:ext cx="9001125" cy="683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11 Grupo"/>
          <p:cNvGrpSpPr/>
          <p:nvPr/>
        </p:nvGrpSpPr>
        <p:grpSpPr>
          <a:xfrm>
            <a:off x="4068514" y="827981"/>
            <a:ext cx="4348579" cy="3526700"/>
            <a:chOff x="3933499" y="1042763"/>
            <a:chExt cx="4348579" cy="3526700"/>
          </a:xfrm>
        </p:grpSpPr>
        <p:sp>
          <p:nvSpPr>
            <p:cNvPr id="7" name="2 Marcador de contenido"/>
            <p:cNvSpPr txBox="1">
              <a:spLocks/>
            </p:cNvSpPr>
            <p:nvPr/>
          </p:nvSpPr>
          <p:spPr>
            <a:xfrm>
              <a:off x="3933499" y="1696477"/>
              <a:ext cx="4348579" cy="2872986"/>
            </a:xfrm>
            <a:prstGeom prst="rect">
              <a:avLst/>
            </a:prstGeom>
          </p:spPr>
          <p:txBody>
            <a:bodyPr lIns="90507" tIns="45253" rIns="90507" bIns="45253"/>
            <a:lstStyle/>
            <a:p>
              <a:pPr algn="r" defTabSz="914400" eaLnBrk="0" hangingPunct="0">
                <a:lnSpc>
                  <a:spcPct val="114000"/>
                </a:lnSpc>
              </a:pP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Poda, última semana de julio </a:t>
              </a:r>
              <a:r>
                <a:rPr lang="es-E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2012.</a:t>
              </a:r>
              <a:endParaRPr lang="es-A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r" defTabSz="914400" eaLnBrk="0" hangingPunct="0">
                <a:lnSpc>
                  <a:spcPct val="114000"/>
                </a:lnSpc>
              </a:pP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Desbrote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, </a:t>
              </a:r>
              <a:r>
                <a:rPr lang="es-E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segunda semana 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de octubre de </a:t>
              </a:r>
              <a:r>
                <a:rPr lang="es-E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2012. </a:t>
              </a:r>
              <a:endParaRPr lang="es-A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r" defTabSz="914400" eaLnBrk="0" hangingPunct="0">
                <a:lnSpc>
                  <a:spcPct val="114000"/>
                </a:lnSpc>
              </a:pP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Ordenamiento de racimos, para buen balance y equilibrio en la planta, entre el </a:t>
              </a:r>
              <a:r>
                <a:rPr lang="es-E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16 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y el 18 de enero </a:t>
              </a:r>
              <a:r>
                <a:rPr lang="es-E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2013.</a:t>
              </a:r>
              <a:endParaRPr lang="es-A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r">
                <a:lnSpc>
                  <a:spcPct val="114000"/>
                </a:lnSpc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/>
              </a:r>
              <a:b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</a:b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>
                <a:lnSpc>
                  <a:spcPct val="114000"/>
                </a:lnSpc>
              </a:pPr>
              <a:r>
                <a:rPr lang="es-A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      Cosecha </a:t>
              </a:r>
              <a:r>
                <a:rPr lang="es-A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manual </a:t>
              </a:r>
              <a:r>
                <a:rPr lang="es-E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en cajas plásticas de 15 kg</a:t>
              </a:r>
              <a:r>
                <a:rPr lang="es-A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, entre el 4 </a:t>
              </a:r>
              <a:r>
                <a:rPr lang="es-E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y </a:t>
              </a:r>
              <a:r>
                <a:rPr lang="es-E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15 </a:t>
              </a:r>
              <a:r>
                <a:rPr lang="es-E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de abril  de </a:t>
              </a:r>
              <a:r>
                <a:rPr lang="es-E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2013, </a:t>
              </a:r>
              <a:r>
                <a:rPr lang="es-E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en seis etapas.</a:t>
              </a:r>
            </a:p>
            <a:p>
              <a:pPr algn="r">
                <a:lnSpc>
                  <a:spcPct val="125000"/>
                </a:lnSpc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>
                <a:lnSpc>
                  <a:spcPct val="125000"/>
                </a:lnSpc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>
                <a:lnSpc>
                  <a:spcPct val="125000"/>
                </a:lnSpc>
              </a:pPr>
              <a:r>
                <a:rPr lang="es-E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Rendimiento: </a:t>
              </a:r>
              <a:r>
                <a:rPr lang="es-E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6,400 </a:t>
              </a:r>
              <a:r>
                <a:rPr lang="es-E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kg por hectárea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4996744" y="1042763"/>
              <a:ext cx="3189729" cy="399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507" tIns="45253" rIns="90507" bIns="45253">
              <a:spAutoFit/>
            </a:bodyPr>
            <a:lstStyle/>
            <a:p>
              <a:pPr algn="r"/>
              <a:r>
                <a:rPr lang="es-E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/>
                  <a:cs typeface="Book Antiqua"/>
                </a:rPr>
                <a:t>Labores en el </a:t>
              </a:r>
              <a:r>
                <a:rPr lang="es-E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/>
                  <a:cs typeface="Book Antiqua"/>
                </a:rPr>
                <a:t>viñedo</a:t>
              </a:r>
              <a:endPara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/>
                <a:cs typeface="Book Antiqua"/>
              </a:endParaRPr>
            </a:p>
          </p:txBody>
        </p:sp>
        <p:cxnSp>
          <p:nvCxnSpPr>
            <p:cNvPr id="9" name="8 Conector recto"/>
            <p:cNvCxnSpPr/>
            <p:nvPr/>
          </p:nvCxnSpPr>
          <p:spPr>
            <a:xfrm>
              <a:off x="4293539" y="3061146"/>
              <a:ext cx="392328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"/>
            <p:cNvCxnSpPr/>
            <p:nvPr/>
          </p:nvCxnSpPr>
          <p:spPr>
            <a:xfrm>
              <a:off x="4293539" y="4138516"/>
              <a:ext cx="392328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0717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barros\Downloads\foto botella eolo 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139"/>
            <a:ext cx="9001125" cy="683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4500562" y="1260029"/>
            <a:ext cx="3960439" cy="3813294"/>
          </a:xfrm>
          <a:prstGeom prst="rect">
            <a:avLst/>
          </a:prstGeom>
        </p:spPr>
        <p:txBody>
          <a:bodyPr lIns="90507" tIns="45253" rIns="90507" bIns="45253"/>
          <a:lstStyle/>
          <a:p>
            <a:pPr algn="r" eaLnBrk="0" hangingPunct="0">
              <a:lnSpc>
                <a:spcPct val="125000"/>
              </a:lnSpc>
            </a:pPr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Vinificación</a:t>
            </a:r>
            <a:endParaRPr lang="es-AR" sz="1400" b="1" dirty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r" eaLnBrk="0" hangingPunct="0">
              <a:lnSpc>
                <a:spcPct val="114000"/>
              </a:lnSpc>
            </a:pPr>
            <a:r>
              <a:rPr lang="es-AR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Selección manual de racimos, descobajado y luego selección manual de granos. Molienda suave con rodillos. </a:t>
            </a:r>
          </a:p>
          <a:p>
            <a:pPr algn="r" eaLnBrk="0" hangingPunct="0">
              <a:lnSpc>
                <a:spcPct val="114000"/>
              </a:lnSpc>
            </a:pPr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5 días de maceración en frío previa a la fermentación a 7ºC. </a:t>
            </a:r>
            <a:endParaRPr lang="es-AR" sz="1350" dirty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r" eaLnBrk="0" hangingPunct="0">
              <a:lnSpc>
                <a:spcPct val="114000"/>
              </a:lnSpc>
            </a:pPr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Fermentación alcohólica en tanques de acero inoxidable troncocónicos durante 17 a 18 días, a temperatura controlada de </a:t>
            </a:r>
            <a:r>
              <a:rPr lang="es-E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24-25ºC</a:t>
            </a:r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, con 3 remontajes abiertos diarios.</a:t>
            </a:r>
          </a:p>
          <a:p>
            <a:pPr algn="r" eaLnBrk="0" hangingPunct="0">
              <a:lnSpc>
                <a:spcPct val="114000"/>
              </a:lnSpc>
            </a:pPr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Uso de levaduras seleccionadas: </a:t>
            </a:r>
            <a:r>
              <a:rPr lang="es-ES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Saccharomyces</a:t>
            </a:r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es-ES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Cerevisiae</a:t>
            </a:r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(</a:t>
            </a:r>
            <a:r>
              <a:rPr lang="es-ES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Bayanus</a:t>
            </a:r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). </a:t>
            </a:r>
          </a:p>
          <a:p>
            <a:pPr algn="r" eaLnBrk="0" hangingPunct="0">
              <a:lnSpc>
                <a:spcPct val="114000"/>
              </a:lnSpc>
            </a:pPr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Maceración post-fermentativa durante 7 a 8 días. Trasiego directo a barricas. Fermentación </a:t>
            </a:r>
            <a:r>
              <a:rPr lang="es-ES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maloláctica</a:t>
            </a:r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100% natural.</a:t>
            </a:r>
          </a:p>
          <a:p>
            <a:pPr algn="r" eaLnBrk="0" hangingPunct="0">
              <a:lnSpc>
                <a:spcPct val="125000"/>
              </a:lnSpc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.</a:t>
            </a:r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780482" y="421844"/>
            <a:ext cx="4680520" cy="70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507" tIns="45253" rIns="90507" bIns="45253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Victoria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Prandina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 &amp; Enrique Tirado</a:t>
            </a:r>
          </a:p>
          <a:p>
            <a:pPr algn="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son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sus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creadores</a:t>
            </a:r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920717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barros\Downloads\foto botella eolo 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139"/>
            <a:ext cx="9001125" cy="683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17 Grupo"/>
          <p:cNvGrpSpPr/>
          <p:nvPr/>
        </p:nvGrpSpPr>
        <p:grpSpPr>
          <a:xfrm>
            <a:off x="4212529" y="395933"/>
            <a:ext cx="4204599" cy="5321337"/>
            <a:chOff x="4212154" y="635812"/>
            <a:chExt cx="4608888" cy="5037532"/>
          </a:xfrm>
        </p:grpSpPr>
        <p:sp>
          <p:nvSpPr>
            <p:cNvPr id="5" name="2 Marcador de contenido"/>
            <p:cNvSpPr txBox="1">
              <a:spLocks/>
            </p:cNvSpPr>
            <p:nvPr/>
          </p:nvSpPr>
          <p:spPr>
            <a:xfrm>
              <a:off x="4212154" y="1112985"/>
              <a:ext cx="4608888" cy="4560359"/>
            </a:xfrm>
            <a:prstGeom prst="rect">
              <a:avLst/>
            </a:prstGeom>
          </p:spPr>
          <p:txBody>
            <a:bodyPr lIns="90507" tIns="45253" rIns="90507" bIns="45253"/>
            <a:lstStyle/>
            <a:p>
              <a:pPr algn="r" eaLnBrk="0" hangingPunct="0">
                <a:lnSpc>
                  <a:spcPct val="125000"/>
                </a:lnSpc>
              </a:pPr>
              <a:r>
                <a:rPr lang="es-E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Crianza</a:t>
              </a:r>
            </a:p>
            <a:p>
              <a:pPr algn="r" eaLnBrk="0" hangingPunct="0">
                <a:lnSpc>
                  <a:spcPct val="120000"/>
                </a:lnSpc>
              </a:pPr>
              <a:r>
                <a:rPr lang="es-E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18 meses en barricas de roble francés (70% nuevas y 30% 1º uso) con nivel de tostado medio. </a:t>
              </a:r>
              <a:endParaRPr lang="es-AR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 eaLnBrk="0" hangingPunct="0">
                <a:lnSpc>
                  <a:spcPct val="120000"/>
                </a:lnSpc>
              </a:pPr>
              <a:r>
                <a:rPr lang="es-E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4 trasiegos </a:t>
              </a:r>
              <a:r>
                <a:rPr lang="es-AR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suaves con protección de gases inertes.</a:t>
              </a:r>
              <a:endPara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 eaLnBrk="0" hangingPunct="0">
                <a:lnSpc>
                  <a:spcPct val="125000"/>
                </a:lnSpc>
              </a:pPr>
              <a:r>
                <a:rPr lang="es-E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 </a:t>
              </a:r>
              <a:endParaRPr lang="es-E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 eaLnBrk="0" hangingPunct="0">
                <a:lnSpc>
                  <a:spcPct val="125000"/>
                </a:lnSpc>
              </a:pPr>
              <a:r>
                <a:rPr lang="es-E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Embotellado</a:t>
              </a:r>
            </a:p>
            <a:p>
              <a:pPr algn="r" eaLnBrk="0" hangingPunct="0">
                <a:lnSpc>
                  <a:spcPct val="120000"/>
                </a:lnSpc>
              </a:pPr>
              <a:r>
                <a:rPr lang="es-E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Filtración suave con filtros de polipropileno de 5 µm.</a:t>
              </a:r>
              <a:endParaRPr lang="es-AR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 eaLnBrk="0" hangingPunct="0">
                <a:lnSpc>
                  <a:spcPct val="120000"/>
                </a:lnSpc>
              </a:pPr>
              <a:r>
                <a:rPr lang="es-E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Fecha de embotellado: </a:t>
              </a:r>
              <a:r>
                <a:rPr lang="es-ES" sz="13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11 </a:t>
              </a:r>
              <a:r>
                <a:rPr lang="es-E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de noviembre de </a:t>
              </a:r>
              <a:r>
                <a:rPr lang="es-ES" sz="13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2014.</a:t>
              </a:r>
              <a:endParaRPr lang="es-AR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 eaLnBrk="0" hangingPunct="0">
                <a:lnSpc>
                  <a:spcPct val="120000"/>
                </a:lnSpc>
              </a:pPr>
              <a:r>
                <a:rPr lang="es-E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Tiempo de guarda en botella: 12 meses</a:t>
              </a:r>
              <a:endParaRPr lang="es-AR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 eaLnBrk="0" hangingPunct="0">
                <a:lnSpc>
                  <a:spcPct val="120000"/>
                </a:lnSpc>
              </a:pPr>
              <a:r>
                <a:rPr lang="es-E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Número de botellas producidas: </a:t>
              </a:r>
              <a:r>
                <a:rPr lang="es-ES" sz="13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8.086</a:t>
              </a:r>
              <a:endPara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 eaLnBrk="0" hangingPunct="0">
                <a:lnSpc>
                  <a:spcPct val="125000"/>
                </a:lnSpc>
              </a:pPr>
              <a:endPara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 eaLnBrk="0" hangingPunct="0">
                <a:lnSpc>
                  <a:spcPct val="125000"/>
                </a:lnSpc>
              </a:pPr>
              <a:r>
                <a:rPr lang="es-E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Análisis de laboratorio</a:t>
              </a:r>
              <a:endPara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 eaLnBrk="0" hangingPunct="0">
                <a:lnSpc>
                  <a:spcPct val="125000"/>
                </a:lnSpc>
              </a:pPr>
              <a:r>
                <a:rPr lang="es-ES" sz="13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Contenido de alcohol: 14.50 </a:t>
              </a:r>
              <a:r>
                <a:rPr lang="es-E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% Vol. (20°C). </a:t>
              </a:r>
              <a:endParaRPr lang="es-E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 eaLnBrk="0" hangingPunct="0">
                <a:lnSpc>
                  <a:spcPct val="125000"/>
                </a:lnSpc>
              </a:pPr>
              <a:r>
                <a:rPr lang="es-ES" sz="13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pH</a:t>
              </a:r>
              <a:r>
                <a:rPr lang="es-E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: </a:t>
              </a:r>
              <a:r>
                <a:rPr lang="es-ES" sz="13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3.58</a:t>
              </a:r>
              <a:endPara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 eaLnBrk="0" hangingPunct="0">
                <a:lnSpc>
                  <a:spcPct val="125000"/>
                </a:lnSpc>
              </a:pPr>
              <a:r>
                <a:rPr lang="es-ES" sz="13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Acidez total: 6.22 </a:t>
              </a:r>
              <a:r>
                <a:rPr lang="es-E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g/l </a:t>
              </a:r>
              <a:r>
                <a:rPr lang="es-ES" sz="13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ácido tartárico</a:t>
              </a:r>
              <a:endPara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 eaLnBrk="0" hangingPunct="0">
                <a:lnSpc>
                  <a:spcPct val="125000"/>
                </a:lnSpc>
              </a:pPr>
              <a:r>
                <a:rPr lang="es-ES" sz="13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Acidez volátil: 0.68g/l ácido acético</a:t>
              </a:r>
              <a:endPara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 eaLnBrk="0" hangingPunct="0">
                <a:lnSpc>
                  <a:spcPct val="125000"/>
                </a:lnSpc>
              </a:pPr>
              <a:r>
                <a:rPr lang="es-ES" sz="13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Azúcar residual: 1.84 </a:t>
              </a:r>
              <a:r>
                <a:rPr lang="es-E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g/l</a:t>
              </a:r>
              <a:endPara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 eaLnBrk="0" hangingPunct="0">
                <a:lnSpc>
                  <a:spcPct val="125000"/>
                </a:lnSpc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5269109" y="635812"/>
              <a:ext cx="3548079" cy="377877"/>
            </a:xfrm>
            <a:prstGeom prst="rect">
              <a:avLst/>
            </a:prstGeom>
          </p:spPr>
          <p:txBody>
            <a:bodyPr wrap="square" lIns="90507" tIns="45253" rIns="90507" bIns="45253">
              <a:spAutoFit/>
            </a:bodyPr>
            <a:lstStyle/>
            <a:p>
              <a:pPr algn="r"/>
              <a:r>
                <a:rPr lang="es-E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/>
                  <a:cs typeface="Book Antiqua"/>
                </a:rPr>
                <a:t>Composición </a:t>
              </a:r>
              <a:r>
                <a:rPr lang="es-E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/>
                  <a:cs typeface="Book Antiqua"/>
                </a:rPr>
                <a:t>100% Malbec</a:t>
              </a:r>
            </a:p>
          </p:txBody>
        </p:sp>
        <p:cxnSp>
          <p:nvCxnSpPr>
            <p:cNvPr id="8" name="7 Conector recto"/>
            <p:cNvCxnSpPr/>
            <p:nvPr/>
          </p:nvCxnSpPr>
          <p:spPr>
            <a:xfrm>
              <a:off x="4835299" y="3687021"/>
              <a:ext cx="391373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>
              <a:off x="4774134" y="2236330"/>
              <a:ext cx="391373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0717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barros\Downloads\foto botella eolo 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139"/>
            <a:ext cx="9001125" cy="683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4663808" y="974422"/>
            <a:ext cx="3869202" cy="5254159"/>
          </a:xfrm>
          <a:prstGeom prst="rect">
            <a:avLst/>
          </a:prstGeom>
        </p:spPr>
        <p:txBody>
          <a:bodyPr lIns="90507" tIns="45253" rIns="90507" bIns="45253"/>
          <a:lstStyle/>
          <a:p>
            <a:pPr algn="r" eaLnBrk="0" hangingPunct="0">
              <a:lnSpc>
                <a:spcPct val="125000"/>
              </a:lnSpc>
            </a:pP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Aspecto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r" eaLnBrk="0" hangingPunct="0">
              <a:lnSpc>
                <a:spcPct val="125000"/>
              </a:lnSpc>
              <a:spcBef>
                <a:spcPts val="0"/>
              </a:spcBef>
            </a:pPr>
            <a:r>
              <a:rPr lang="es-ES" sz="13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Intenso y profundo. De marcados tintes negros. En copa es brillante y envolvente.</a:t>
            </a:r>
            <a:endParaRPr lang="es-ES" sz="1380" dirty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r" eaLnBrk="0" hangingPunct="0">
              <a:lnSpc>
                <a:spcPct val="125000"/>
              </a:lnSpc>
            </a:pPr>
            <a:endParaRPr lang="en-US" sz="1380" dirty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r" eaLnBrk="0" hangingPunct="0">
              <a:lnSpc>
                <a:spcPct val="125000"/>
              </a:lnSpc>
            </a:pPr>
            <a:endParaRPr lang="en-US" sz="300" dirty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r" eaLnBrk="0" hangingPunct="0">
              <a:lnSpc>
                <a:spcPct val="125000"/>
              </a:lnSpc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Aromas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r" eaLnBrk="0" hangingPunct="0">
              <a:lnSpc>
                <a:spcPct val="125000"/>
              </a:lnSpc>
            </a:pPr>
            <a:r>
              <a:rPr lang="es-ES" sz="13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Se perciben aromas a cereza y moras maduras con un suave acento a rosa mosqueta. Su paso por barricas de roble francés entrega notas de té negro y canela.</a:t>
            </a:r>
          </a:p>
          <a:p>
            <a:pPr algn="r" eaLnBrk="0" hangingPunct="0">
              <a:lnSpc>
                <a:spcPct val="125000"/>
              </a:lnSpc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r" eaLnBrk="0" hangingPunct="0">
              <a:lnSpc>
                <a:spcPct val="125000"/>
              </a:lnSpc>
            </a:pP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r" eaLnBrk="0" hangingPunct="0">
              <a:lnSpc>
                <a:spcPct val="125000"/>
              </a:lnSpc>
            </a:pP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Paladar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r">
              <a:lnSpc>
                <a:spcPct val="135000"/>
              </a:lnSpc>
              <a:spcBef>
                <a:spcPts val="0"/>
              </a:spcBef>
            </a:pPr>
            <a:r>
              <a:rPr lang="es-ES" sz="138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En boca es </a:t>
            </a:r>
            <a:r>
              <a:rPr lang="es-ES" sz="13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fresco, con balance entre la fruta y </a:t>
            </a:r>
            <a:r>
              <a:rPr lang="es-ES" sz="138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los </a:t>
            </a:r>
            <a:r>
              <a:rPr lang="es-ES" sz="13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finos taninos, concluyen en un final largo y sedoso.</a:t>
            </a:r>
            <a:r>
              <a:rPr lang="en-US" sz="138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/>
            </a:r>
            <a:br>
              <a:rPr lang="en-US" sz="138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</a:br>
            <a:endParaRPr lang="en-US" sz="1380" dirty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125101" y="395933"/>
            <a:ext cx="2339237" cy="43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507" tIns="45253" rIns="90507" bIns="45253">
            <a:spAutoFit/>
          </a:bodyPr>
          <a:lstStyle/>
          <a:p>
            <a:pPr algn="r"/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Notas de Cata</a:t>
            </a:r>
            <a:endParaRPr lang="es-AR" sz="2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25400" dir="2700000" algn="br">
                  <a:schemeClr val="tx1">
                    <a:alpha val="21000"/>
                  </a:schemeClr>
                </a:outerShdw>
              </a:effectLst>
              <a:latin typeface="Book Antiqua"/>
              <a:cs typeface="Book Antiqua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4766014" y="1999801"/>
            <a:ext cx="36949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4766014" y="3708301"/>
            <a:ext cx="36949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369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barros\Downloads\KV EOLO ESPAÑOL 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"/>
            <a:ext cx="9001125" cy="683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18267</TotalTime>
  <Words>529</Words>
  <Application>Microsoft Office PowerPoint</Application>
  <PresentationFormat>Personalizado</PresentationFormat>
  <Paragraphs>69</Paragraphs>
  <Slides>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TRIVENTO  EOLO  2012</dc:title>
  <dc:creator>sbarros</dc:creator>
  <cp:lastModifiedBy>SILVINA BARROS</cp:lastModifiedBy>
  <cp:revision>222</cp:revision>
  <dcterms:created xsi:type="dcterms:W3CDTF">2015-07-25T15:55:11Z</dcterms:created>
  <dcterms:modified xsi:type="dcterms:W3CDTF">2016-10-11T01:57:23Z</dcterms:modified>
</cp:coreProperties>
</file>